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</p:sldMasterIdLst>
  <p:notesMasterIdLst>
    <p:notesMasterId r:id="rId11"/>
  </p:notesMasterIdLst>
  <p:sldIdLst>
    <p:sldId id="261" r:id="rId5"/>
    <p:sldId id="258" r:id="rId6"/>
    <p:sldId id="263" r:id="rId7"/>
    <p:sldId id="264" r:id="rId8"/>
    <p:sldId id="309" r:id="rId9"/>
    <p:sldId id="30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720" userDrawn="1">
          <p15:clr>
            <a:srgbClr val="A4A3A4"/>
          </p15:clr>
        </p15:guide>
        <p15:guide id="4" pos="528" userDrawn="1">
          <p15:clr>
            <a:srgbClr val="A4A3A4"/>
          </p15:clr>
        </p15:guide>
        <p15:guide id="5" pos="720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0795131-F131-DD8D-EC92-75A68C2343BF}" name="Tim Person" initials="TP" userId="S::tperson@ushealthconnect.com::b2b484d9-01a2-453c-8946-0f01071f09e2" providerId="AD"/>
  <p188:author id="{D152F57E-B2C8-EFF5-D23B-2510005833EF}" name="Miranda Rafferty" initials="MR" userId="S::mrafferty@ushealthconnect.com::5da9b471-329d-4caa-811b-8b7f79d54e2d" providerId="AD"/>
  <p188:author id="{2BCAD4F5-E969-6771-D543-761CBAD5BD7E}" name="Cindy Davidson" initials="CD" userId="S::cdavidson@ushealthconnect.com::03062326-39c5-45f7-aba2-5036e27cfdb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5E5"/>
    <a:srgbClr val="EBEBEB"/>
    <a:srgbClr val="981A31"/>
    <a:srgbClr val="DF1918"/>
    <a:srgbClr val="E68229"/>
    <a:srgbClr val="4D4E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621224-3C31-4829-0B25-94213DF47B90}" v="2" dt="2024-04-29T14:40:26.448"/>
  </p1510:revLst>
</p1510:revInfo>
</file>

<file path=ppt/tableStyles.xml><?xml version="1.0" encoding="utf-8"?>
<a:tblStyleLst xmlns:a="http://schemas.openxmlformats.org/drawingml/2006/main" def="{5C22544A-7EE6-4342-B048-85BDC9FD1C3A}"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744" y="114"/>
      </p:cViewPr>
      <p:guideLst>
        <p:guide orient="horz" pos="2160"/>
        <p:guide pos="3840"/>
        <p:guide orient="horz" pos="720"/>
        <p:guide pos="528"/>
        <p:guide pos="7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 Daniels" userId="86daaabd-8219-4d78-97e4-3e43d69765b9" providerId="ADAL" clId="{BC085236-40F2-AC42-B72E-C41FAAB51756}"/>
    <pc:docChg chg="undo custSel modSld">
      <pc:chgData name="Pat Daniels" userId="86daaabd-8219-4d78-97e4-3e43d69765b9" providerId="ADAL" clId="{BC085236-40F2-AC42-B72E-C41FAAB51756}" dt="2024-04-22T20:09:20.518" v="67" actId="207"/>
      <pc:docMkLst>
        <pc:docMk/>
      </pc:docMkLst>
      <pc:sldChg chg="modSp mod">
        <pc:chgData name="Pat Daniels" userId="86daaabd-8219-4d78-97e4-3e43d69765b9" providerId="ADAL" clId="{BC085236-40F2-AC42-B72E-C41FAAB51756}" dt="2024-04-22T19:43:15.462" v="66" actId="2710"/>
        <pc:sldMkLst>
          <pc:docMk/>
          <pc:sldMk cId="1820933400" sldId="258"/>
        </pc:sldMkLst>
        <pc:spChg chg="mod">
          <ac:chgData name="Pat Daniels" userId="86daaabd-8219-4d78-97e4-3e43d69765b9" providerId="ADAL" clId="{BC085236-40F2-AC42-B72E-C41FAAB51756}" dt="2024-04-22T19:43:15.462" v="66" actId="2710"/>
          <ac:spMkLst>
            <pc:docMk/>
            <pc:sldMk cId="1820933400" sldId="258"/>
            <ac:spMk id="2" creationId="{7E784484-D488-59B5-2DED-F65098812CB0}"/>
          </ac:spMkLst>
        </pc:spChg>
        <pc:spChg chg="mod">
          <ac:chgData name="Pat Daniels" userId="86daaabd-8219-4d78-97e4-3e43d69765b9" providerId="ADAL" clId="{BC085236-40F2-AC42-B72E-C41FAAB51756}" dt="2024-04-22T19:39:31.598" v="5" actId="1076"/>
          <ac:spMkLst>
            <pc:docMk/>
            <pc:sldMk cId="1820933400" sldId="258"/>
            <ac:spMk id="16" creationId="{458A540D-1F75-AF9B-D411-15D01B6E21CE}"/>
          </ac:spMkLst>
        </pc:spChg>
        <pc:spChg chg="mod">
          <ac:chgData name="Pat Daniels" userId="86daaabd-8219-4d78-97e4-3e43d69765b9" providerId="ADAL" clId="{BC085236-40F2-AC42-B72E-C41FAAB51756}" dt="2024-04-22T19:39:59.502" v="9" actId="1076"/>
          <ac:spMkLst>
            <pc:docMk/>
            <pc:sldMk cId="1820933400" sldId="258"/>
            <ac:spMk id="132" creationId="{5B7FD0BD-FA6D-3D00-5ECB-ADF97B3E499A}"/>
          </ac:spMkLst>
        </pc:spChg>
      </pc:sldChg>
      <pc:sldChg chg="modSp mod">
        <pc:chgData name="Pat Daniels" userId="86daaabd-8219-4d78-97e4-3e43d69765b9" providerId="ADAL" clId="{BC085236-40F2-AC42-B72E-C41FAAB51756}" dt="2024-04-22T20:09:20.518" v="67" actId="207"/>
        <pc:sldMkLst>
          <pc:docMk/>
          <pc:sldMk cId="1520212678" sldId="263"/>
        </pc:sldMkLst>
        <pc:spChg chg="mod">
          <ac:chgData name="Pat Daniels" userId="86daaabd-8219-4d78-97e4-3e43d69765b9" providerId="ADAL" clId="{BC085236-40F2-AC42-B72E-C41FAAB51756}" dt="2024-04-22T20:09:20.518" v="67" actId="207"/>
          <ac:spMkLst>
            <pc:docMk/>
            <pc:sldMk cId="1520212678" sldId="263"/>
            <ac:spMk id="7" creationId="{2989C14F-14BE-7306-90D7-3987E953A596}"/>
          </ac:spMkLst>
        </pc:spChg>
        <pc:spChg chg="mod">
          <ac:chgData name="Pat Daniels" userId="86daaabd-8219-4d78-97e4-3e43d69765b9" providerId="ADAL" clId="{BC085236-40F2-AC42-B72E-C41FAAB51756}" dt="2024-04-22T19:40:17.975" v="25" actId="1038"/>
          <ac:spMkLst>
            <pc:docMk/>
            <pc:sldMk cId="1520212678" sldId="263"/>
            <ac:spMk id="8" creationId="{4897B09E-C067-294D-E1CF-2DE824FB0B85}"/>
          </ac:spMkLst>
        </pc:spChg>
        <pc:cxnChg chg="mod">
          <ac:chgData name="Pat Daniels" userId="86daaabd-8219-4d78-97e4-3e43d69765b9" providerId="ADAL" clId="{BC085236-40F2-AC42-B72E-C41FAAB51756}" dt="2024-04-22T19:40:21.777" v="28" actId="14100"/>
          <ac:cxnSpMkLst>
            <pc:docMk/>
            <pc:sldMk cId="1520212678" sldId="263"/>
            <ac:cxnSpMk id="26" creationId="{FA491B8C-241F-221B-C42E-DC0F48DDFDA1}"/>
          </ac:cxnSpMkLst>
        </pc:cxnChg>
      </pc:sldChg>
      <pc:sldChg chg="modSp mod">
        <pc:chgData name="Pat Daniels" userId="86daaabd-8219-4d78-97e4-3e43d69765b9" providerId="ADAL" clId="{BC085236-40F2-AC42-B72E-C41FAAB51756}" dt="2024-04-22T19:42:29.185" v="50" actId="207"/>
        <pc:sldMkLst>
          <pc:docMk/>
          <pc:sldMk cId="1370500696" sldId="264"/>
        </pc:sldMkLst>
        <pc:graphicFrameChg chg="mod modGraphic">
          <ac:chgData name="Pat Daniels" userId="86daaabd-8219-4d78-97e4-3e43d69765b9" providerId="ADAL" clId="{BC085236-40F2-AC42-B72E-C41FAAB51756}" dt="2024-04-22T19:42:29.185" v="50" actId="207"/>
          <ac:graphicFrameMkLst>
            <pc:docMk/>
            <pc:sldMk cId="1370500696" sldId="264"/>
            <ac:graphicFrameMk id="7" creationId="{C88210B7-F22C-B8F4-98B4-6CEEAC24A764}"/>
          </ac:graphicFrameMkLst>
        </pc:graphicFrameChg>
      </pc:sldChg>
      <pc:sldChg chg="modSp mod">
        <pc:chgData name="Pat Daniels" userId="86daaabd-8219-4d78-97e4-3e43d69765b9" providerId="ADAL" clId="{BC085236-40F2-AC42-B72E-C41FAAB51756}" dt="2024-04-22T19:42:52.821" v="64" actId="1036"/>
        <pc:sldMkLst>
          <pc:docMk/>
          <pc:sldMk cId="3941872500" sldId="308"/>
        </pc:sldMkLst>
        <pc:spChg chg="mod">
          <ac:chgData name="Pat Daniels" userId="86daaabd-8219-4d78-97e4-3e43d69765b9" providerId="ADAL" clId="{BC085236-40F2-AC42-B72E-C41FAAB51756}" dt="2024-04-22T19:42:52.821" v="64" actId="1036"/>
          <ac:spMkLst>
            <pc:docMk/>
            <pc:sldMk cId="3941872500" sldId="308"/>
            <ac:spMk id="2" creationId="{21069C23-ED81-388B-EFE5-208ADC3CD09A}"/>
          </ac:spMkLst>
        </pc:spChg>
      </pc:sldChg>
      <pc:sldChg chg="modSp mod">
        <pc:chgData name="Pat Daniels" userId="86daaabd-8219-4d78-97e4-3e43d69765b9" providerId="ADAL" clId="{BC085236-40F2-AC42-B72E-C41FAAB51756}" dt="2024-04-22T19:42:42.230" v="57" actId="1035"/>
        <pc:sldMkLst>
          <pc:docMk/>
          <pc:sldMk cId="292826869" sldId="309"/>
        </pc:sldMkLst>
        <pc:spChg chg="mod">
          <ac:chgData name="Pat Daniels" userId="86daaabd-8219-4d78-97e4-3e43d69765b9" providerId="ADAL" clId="{BC085236-40F2-AC42-B72E-C41FAAB51756}" dt="2024-04-22T19:42:42.230" v="57" actId="1035"/>
          <ac:spMkLst>
            <pc:docMk/>
            <pc:sldMk cId="292826869" sldId="309"/>
            <ac:spMk id="2" creationId="{BB211B9A-5564-13F1-C03D-B4839CA23F7F}"/>
          </ac:spMkLst>
        </pc:spChg>
      </pc:sldChg>
    </pc:docChg>
  </pc:docChgLst>
  <pc:docChgLst>
    <pc:chgData name="Katie Sheridan" userId="S::ksheridan@ushealthconnect.com::ba375d21-2c20-4dd0-9850-7896869392b2" providerId="AD" clId="Web-{293DD7D6-1B81-F3E9-B99B-8DD38160226B}"/>
    <pc:docChg chg="addSld delSld modSld">
      <pc:chgData name="Katie Sheridan" userId="S::ksheridan@ushealthconnect.com::ba375d21-2c20-4dd0-9850-7896869392b2" providerId="AD" clId="Web-{293DD7D6-1B81-F3E9-B99B-8DD38160226B}" dt="2024-04-18T19:12:54.755" v="20"/>
      <pc:docMkLst>
        <pc:docMk/>
      </pc:docMkLst>
      <pc:sldChg chg="modCm">
        <pc:chgData name="Katie Sheridan" userId="S::ksheridan@ushealthconnect.com::ba375d21-2c20-4dd0-9850-7896869392b2" providerId="AD" clId="Web-{293DD7D6-1B81-F3E9-B99B-8DD38160226B}" dt="2024-04-18T19:11:29.535" v="0"/>
        <pc:sldMkLst>
          <pc:docMk/>
          <pc:sldMk cId="1395302814" sldId="26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Katie Sheridan" userId="S::ksheridan@ushealthconnect.com::ba375d21-2c20-4dd0-9850-7896869392b2" providerId="AD" clId="Web-{293DD7D6-1B81-F3E9-B99B-8DD38160226B}" dt="2024-04-18T19:11:29.535" v="0"/>
              <pc2:cmMkLst xmlns:pc2="http://schemas.microsoft.com/office/powerpoint/2019/9/main/command">
                <pc:docMk/>
                <pc:sldMk cId="1395302814" sldId="261"/>
                <pc2:cmMk id="{9C5FDAE7-A3F0-4546-AF7E-E6D7D0B570FD}"/>
              </pc2:cmMkLst>
            </pc226:cmChg>
          </p:ext>
        </pc:extLst>
      </pc:sldChg>
      <pc:sldChg chg="addSp delSp modSp add del replId">
        <pc:chgData name="Katie Sheridan" userId="S::ksheridan@ushealthconnect.com::ba375d21-2c20-4dd0-9850-7896869392b2" providerId="AD" clId="Web-{293DD7D6-1B81-F3E9-B99B-8DD38160226B}" dt="2024-04-18T19:12:54.755" v="20"/>
        <pc:sldMkLst>
          <pc:docMk/>
          <pc:sldMk cId="3066699663" sldId="310"/>
        </pc:sldMkLst>
        <pc:spChg chg="add del mod">
          <ac:chgData name="Katie Sheridan" userId="S::ksheridan@ushealthconnect.com::ba375d21-2c20-4dd0-9850-7896869392b2" providerId="AD" clId="Web-{293DD7D6-1B81-F3E9-B99B-8DD38160226B}" dt="2024-04-18T19:12:33.301" v="7"/>
          <ac:spMkLst>
            <pc:docMk/>
            <pc:sldMk cId="3066699663" sldId="310"/>
            <ac:spMk id="3" creationId="{A90607B4-ED21-1E63-8517-06BE0FE5A2AC}"/>
          </ac:spMkLst>
        </pc:spChg>
        <pc:spChg chg="del mod">
          <ac:chgData name="Katie Sheridan" userId="S::ksheridan@ushealthconnect.com::ba375d21-2c20-4dd0-9850-7896869392b2" providerId="AD" clId="Web-{293DD7D6-1B81-F3E9-B99B-8DD38160226B}" dt="2024-04-18T19:12:26.348" v="4"/>
          <ac:spMkLst>
            <pc:docMk/>
            <pc:sldMk cId="3066699663" sldId="310"/>
            <ac:spMk id="4" creationId="{042719FA-685F-680B-E353-796BC958D43B}"/>
          </ac:spMkLst>
        </pc:spChg>
        <pc:spChg chg="del">
          <ac:chgData name="Katie Sheridan" userId="S::ksheridan@ushealthconnect.com::ba375d21-2c20-4dd0-9850-7896869392b2" providerId="AD" clId="Web-{293DD7D6-1B81-F3E9-B99B-8DD38160226B}" dt="2024-04-18T19:12:27.536" v="5"/>
          <ac:spMkLst>
            <pc:docMk/>
            <pc:sldMk cId="3066699663" sldId="310"/>
            <ac:spMk id="5" creationId="{0BBE89DE-2B51-ABBA-DB01-34F61E90B45E}"/>
          </ac:spMkLst>
        </pc:spChg>
        <pc:spChg chg="add del mod">
          <ac:chgData name="Katie Sheridan" userId="S::ksheridan@ushealthconnect.com::ba375d21-2c20-4dd0-9850-7896869392b2" providerId="AD" clId="Web-{293DD7D6-1B81-F3E9-B99B-8DD38160226B}" dt="2024-04-18T19:12:31.067" v="6"/>
          <ac:spMkLst>
            <pc:docMk/>
            <pc:sldMk cId="3066699663" sldId="310"/>
            <ac:spMk id="7" creationId="{5E5EC2C2-5986-49C3-B993-6658D0992244}"/>
          </ac:spMkLst>
        </pc:spChg>
        <pc:spChg chg="add del mod">
          <ac:chgData name="Katie Sheridan" userId="S::ksheridan@ushealthconnect.com::ba375d21-2c20-4dd0-9850-7896869392b2" providerId="AD" clId="Web-{293DD7D6-1B81-F3E9-B99B-8DD38160226B}" dt="2024-04-18T19:12:41.802" v="19"/>
          <ac:spMkLst>
            <pc:docMk/>
            <pc:sldMk cId="3066699663" sldId="310"/>
            <ac:spMk id="9" creationId="{CB4CA2C0-A777-2FFA-5344-89620264F3DF}"/>
          </ac:spMkLst>
        </pc:spChg>
        <pc:spChg chg="add del mod">
          <ac:chgData name="Katie Sheridan" userId="S::ksheridan@ushealthconnect.com::ba375d21-2c20-4dd0-9850-7896869392b2" providerId="AD" clId="Web-{293DD7D6-1B81-F3E9-B99B-8DD38160226B}" dt="2024-04-18T19:12:41.802" v="18"/>
          <ac:spMkLst>
            <pc:docMk/>
            <pc:sldMk cId="3066699663" sldId="310"/>
            <ac:spMk id="11" creationId="{C25EAF15-9970-B2A3-FDAB-B4C2DDD52C78}"/>
          </ac:spMkLst>
        </pc:spChg>
        <pc:spChg chg="add del">
          <ac:chgData name="Katie Sheridan" userId="S::ksheridan@ushealthconnect.com::ba375d21-2c20-4dd0-9850-7896869392b2" providerId="AD" clId="Web-{293DD7D6-1B81-F3E9-B99B-8DD38160226B}" dt="2024-04-18T19:12:41.802" v="15"/>
          <ac:spMkLst>
            <pc:docMk/>
            <pc:sldMk cId="3066699663" sldId="310"/>
            <ac:spMk id="134" creationId="{46B5E658-D0B9-790C-BBB2-338AAADE82E4}"/>
          </ac:spMkLst>
        </pc:spChg>
        <pc:spChg chg="add del">
          <ac:chgData name="Katie Sheridan" userId="S::ksheridan@ushealthconnect.com::ba375d21-2c20-4dd0-9850-7896869392b2" providerId="AD" clId="Web-{293DD7D6-1B81-F3E9-B99B-8DD38160226B}" dt="2024-04-18T19:12:41.802" v="14"/>
          <ac:spMkLst>
            <pc:docMk/>
            <pc:sldMk cId="3066699663" sldId="310"/>
            <ac:spMk id="136" creationId="{33DB133B-24EA-9FFE-36F3-F97534226C38}"/>
          </ac:spMkLst>
        </pc:spChg>
        <pc:grpChg chg="add del">
          <ac:chgData name="Katie Sheridan" userId="S::ksheridan@ushealthconnect.com::ba375d21-2c20-4dd0-9850-7896869392b2" providerId="AD" clId="Web-{293DD7D6-1B81-F3E9-B99B-8DD38160226B}" dt="2024-04-18T19:12:41.802" v="17"/>
          <ac:grpSpMkLst>
            <pc:docMk/>
            <pc:sldMk cId="3066699663" sldId="310"/>
            <ac:grpSpMk id="107" creationId="{1B7A9EB7-9178-526B-4DC4-94F1A0AEF383}"/>
          </ac:grpSpMkLst>
        </pc:grpChg>
        <pc:grpChg chg="add del">
          <ac:chgData name="Katie Sheridan" userId="S::ksheridan@ushealthconnect.com::ba375d21-2c20-4dd0-9850-7896869392b2" providerId="AD" clId="Web-{293DD7D6-1B81-F3E9-B99B-8DD38160226B}" dt="2024-04-18T19:12:41.802" v="16"/>
          <ac:grpSpMkLst>
            <pc:docMk/>
            <pc:sldMk cId="3066699663" sldId="310"/>
            <ac:grpSpMk id="132" creationId="{FA2F6519-18A3-39B3-E4DB-B22CD8367493}"/>
          </ac:grpSpMkLst>
        </pc:grpChg>
      </pc:sldChg>
    </pc:docChg>
  </pc:docChgLst>
  <pc:docChgLst>
    <pc:chgData name="Miranda Rafferty" userId="5da9b471-329d-4caa-811b-8b7f79d54e2d" providerId="ADAL" clId="{20A54915-5A50-4912-9D85-8852FB4D67ED}"/>
    <pc:docChg chg="">
      <pc:chgData name="Miranda Rafferty" userId="5da9b471-329d-4caa-811b-8b7f79d54e2d" providerId="ADAL" clId="{20A54915-5A50-4912-9D85-8852FB4D67ED}" dt="2024-04-30T14:24:39.070" v="0"/>
      <pc:docMkLst>
        <pc:docMk/>
      </pc:docMkLst>
      <pc:sldChg chg="delCm">
        <pc:chgData name="Miranda Rafferty" userId="5da9b471-329d-4caa-811b-8b7f79d54e2d" providerId="ADAL" clId="{20A54915-5A50-4912-9D85-8852FB4D67ED}" dt="2024-04-30T14:24:39.070" v="0"/>
        <pc:sldMkLst>
          <pc:docMk/>
          <pc:sldMk cId="1395302814" sldId="26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randa Rafferty" userId="5da9b471-329d-4caa-811b-8b7f79d54e2d" providerId="ADAL" clId="{20A54915-5A50-4912-9D85-8852FB4D67ED}" dt="2024-04-30T14:24:39.070" v="0"/>
              <pc2:cmMkLst xmlns:pc2="http://schemas.microsoft.com/office/powerpoint/2019/9/main/command">
                <pc:docMk/>
                <pc:sldMk cId="1395302814" sldId="261"/>
                <pc2:cmMk id="{9C5FDAE7-A3F0-4546-AF7E-E6D7D0B570FD}"/>
              </pc2:cmMkLst>
            </pc226:cmChg>
          </p:ext>
        </pc:extLst>
      </pc:sldChg>
    </pc:docChg>
  </pc:docChgLst>
  <pc:docChgLst>
    <pc:chgData name="Katie Sheridan" userId="ba375d21-2c20-4dd0-9850-7896869392b2" providerId="ADAL" clId="{D010A345-3D83-42CD-9D7C-EE66FDAEE1E2}"/>
    <pc:docChg chg="modSld">
      <pc:chgData name="Katie Sheridan" userId="ba375d21-2c20-4dd0-9850-7896869392b2" providerId="ADAL" clId="{D010A345-3D83-42CD-9D7C-EE66FDAEE1E2}" dt="2024-04-26T10:54:14.240" v="20" actId="14100"/>
      <pc:docMkLst>
        <pc:docMk/>
      </pc:docMkLst>
      <pc:sldChg chg="addSp modSp mod">
        <pc:chgData name="Katie Sheridan" userId="ba375d21-2c20-4dd0-9850-7896869392b2" providerId="ADAL" clId="{D010A345-3D83-42CD-9D7C-EE66FDAEE1E2}" dt="2024-04-26T10:54:14.240" v="20" actId="14100"/>
        <pc:sldMkLst>
          <pc:docMk/>
          <pc:sldMk cId="3941872500" sldId="308"/>
        </pc:sldMkLst>
        <pc:spChg chg="add mod">
          <ac:chgData name="Katie Sheridan" userId="ba375d21-2c20-4dd0-9850-7896869392b2" providerId="ADAL" clId="{D010A345-3D83-42CD-9D7C-EE66FDAEE1E2}" dt="2024-04-26T10:54:14.240" v="20" actId="14100"/>
          <ac:spMkLst>
            <pc:docMk/>
            <pc:sldMk cId="3941872500" sldId="308"/>
            <ac:spMk id="3" creationId="{B51CCFF2-B41C-9B52-8D39-00624FB8917A}"/>
          </ac:spMkLst>
        </pc:spChg>
      </pc:sldChg>
    </pc:docChg>
  </pc:docChgLst>
  <pc:docChgLst>
    <pc:chgData name="Harley Kidner" userId="5b13863f-857f-45ba-b29d-d3555fa5f842" providerId="ADAL" clId="{46B00904-F9A7-2948-98A1-4F99C73C8A4A}"/>
    <pc:docChg chg="undo custSel modSld">
      <pc:chgData name="Harley Kidner" userId="5b13863f-857f-45ba-b29d-d3555fa5f842" providerId="ADAL" clId="{46B00904-F9A7-2948-98A1-4F99C73C8A4A}" dt="2024-04-22T16:49:05.914" v="44" actId="207"/>
      <pc:docMkLst>
        <pc:docMk/>
      </pc:docMkLst>
      <pc:sldChg chg="addSp delSp modSp mod chgLayout">
        <pc:chgData name="Harley Kidner" userId="5b13863f-857f-45ba-b29d-d3555fa5f842" providerId="ADAL" clId="{46B00904-F9A7-2948-98A1-4F99C73C8A4A}" dt="2024-04-22T16:46:46.443" v="19" actId="114"/>
        <pc:sldMkLst>
          <pc:docMk/>
          <pc:sldMk cId="1820933400" sldId="258"/>
        </pc:sldMkLst>
        <pc:spChg chg="mod ord">
          <ac:chgData name="Harley Kidner" userId="5b13863f-857f-45ba-b29d-d3555fa5f842" providerId="ADAL" clId="{46B00904-F9A7-2948-98A1-4F99C73C8A4A}" dt="2024-04-22T16:45:18.670" v="7" actId="242"/>
          <ac:spMkLst>
            <pc:docMk/>
            <pc:sldMk cId="1820933400" sldId="258"/>
            <ac:spMk id="2" creationId="{7E784484-D488-59B5-2DED-F65098812CB0}"/>
          </ac:spMkLst>
        </pc:spChg>
        <pc:spChg chg="add del mod">
          <ac:chgData name="Harley Kidner" userId="5b13863f-857f-45ba-b29d-d3555fa5f842" providerId="ADAL" clId="{46B00904-F9A7-2948-98A1-4F99C73C8A4A}" dt="2024-04-22T16:45:12.196" v="5" actId="6264"/>
          <ac:spMkLst>
            <pc:docMk/>
            <pc:sldMk cId="1820933400" sldId="258"/>
            <ac:spMk id="3" creationId="{0A7FCE95-F18D-D870-B42E-7092071760D1}"/>
          </ac:spMkLst>
        </pc:spChg>
        <pc:spChg chg="add del mod">
          <ac:chgData name="Harley Kidner" userId="5b13863f-857f-45ba-b29d-d3555fa5f842" providerId="ADAL" clId="{46B00904-F9A7-2948-98A1-4F99C73C8A4A}" dt="2024-04-22T16:45:12.196" v="5" actId="6264"/>
          <ac:spMkLst>
            <pc:docMk/>
            <pc:sldMk cId="1820933400" sldId="258"/>
            <ac:spMk id="4" creationId="{40F8EB2B-9294-774A-A1FB-1442199B6605}"/>
          </ac:spMkLst>
        </pc:spChg>
        <pc:spChg chg="del mod ord">
          <ac:chgData name="Harley Kidner" userId="5b13863f-857f-45ba-b29d-d3555fa5f842" providerId="ADAL" clId="{46B00904-F9A7-2948-98A1-4F99C73C8A4A}" dt="2024-04-22T16:45:31.537" v="9" actId="478"/>
          <ac:spMkLst>
            <pc:docMk/>
            <pc:sldMk cId="1820933400" sldId="258"/>
            <ac:spMk id="5" creationId="{400E60BB-2DC0-77AA-E244-A5D724F59561}"/>
          </ac:spMkLst>
        </pc:spChg>
        <pc:spChg chg="add del mod ord">
          <ac:chgData name="Harley Kidner" userId="5b13863f-857f-45ba-b29d-d3555fa5f842" providerId="ADAL" clId="{46B00904-F9A7-2948-98A1-4F99C73C8A4A}" dt="2024-04-22T16:45:14.607" v="6" actId="478"/>
          <ac:spMkLst>
            <pc:docMk/>
            <pc:sldMk cId="1820933400" sldId="258"/>
            <ac:spMk id="6" creationId="{4F91FF4B-2A79-A212-7A67-BC6A0B885EFB}"/>
          </ac:spMkLst>
        </pc:spChg>
        <pc:spChg chg="add mod">
          <ac:chgData name="Harley Kidner" userId="5b13863f-857f-45ba-b29d-d3555fa5f842" providerId="ADAL" clId="{46B00904-F9A7-2948-98A1-4F99C73C8A4A}" dt="2024-04-22T16:46:46.443" v="19" actId="114"/>
          <ac:spMkLst>
            <pc:docMk/>
            <pc:sldMk cId="1820933400" sldId="258"/>
            <ac:spMk id="133" creationId="{5C0E1741-310D-84FF-4F09-F57E2B341D8F}"/>
          </ac:spMkLst>
        </pc:spChg>
        <pc:grpChg chg="mod">
          <ac:chgData name="Harley Kidner" userId="5b13863f-857f-45ba-b29d-d3555fa5f842" providerId="ADAL" clId="{46B00904-F9A7-2948-98A1-4F99C73C8A4A}" dt="2024-04-22T16:45:27.119" v="8" actId="1076"/>
          <ac:grpSpMkLst>
            <pc:docMk/>
            <pc:sldMk cId="1820933400" sldId="258"/>
            <ac:grpSpMk id="102" creationId="{978BA960-DCB2-BFBD-4184-6B2535547744}"/>
          </ac:grpSpMkLst>
        </pc:grpChg>
        <pc:grpChg chg="mod">
          <ac:chgData name="Harley Kidner" userId="5b13863f-857f-45ba-b29d-d3555fa5f842" providerId="ADAL" clId="{46B00904-F9A7-2948-98A1-4F99C73C8A4A}" dt="2024-04-22T16:45:27.119" v="8" actId="1076"/>
          <ac:grpSpMkLst>
            <pc:docMk/>
            <pc:sldMk cId="1820933400" sldId="258"/>
            <ac:grpSpMk id="126" creationId="{B08F79BC-6079-5CA2-7968-EB7EA48B7292}"/>
          </ac:grpSpMkLst>
        </pc:grpChg>
      </pc:sldChg>
      <pc:sldChg chg="addSp delSp modSp mod modCm chgLayout">
        <pc:chgData name="Harley Kidner" userId="5b13863f-857f-45ba-b29d-d3555fa5f842" providerId="ADAL" clId="{46B00904-F9A7-2948-98A1-4F99C73C8A4A}" dt="2024-04-22T16:45:09.136" v="4" actId="1076"/>
        <pc:sldMkLst>
          <pc:docMk/>
          <pc:sldMk cId="1395302814" sldId="261"/>
        </pc:sldMkLst>
        <pc:spChg chg="add del mod">
          <ac:chgData name="Harley Kidner" userId="5b13863f-857f-45ba-b29d-d3555fa5f842" providerId="ADAL" clId="{46B00904-F9A7-2948-98A1-4F99C73C8A4A}" dt="2024-04-22T16:44:57.433" v="1" actId="6264"/>
          <ac:spMkLst>
            <pc:docMk/>
            <pc:sldMk cId="1395302814" sldId="261"/>
            <ac:spMk id="2" creationId="{0A76EB52-4207-C899-9D93-84B869583163}"/>
          </ac:spMkLst>
        </pc:spChg>
        <pc:spChg chg="add del mod">
          <ac:chgData name="Harley Kidner" userId="5b13863f-857f-45ba-b29d-d3555fa5f842" providerId="ADAL" clId="{46B00904-F9A7-2948-98A1-4F99C73C8A4A}" dt="2024-04-22T16:44:57.433" v="1" actId="6264"/>
          <ac:spMkLst>
            <pc:docMk/>
            <pc:sldMk cId="1395302814" sldId="261"/>
            <ac:spMk id="3" creationId="{FBA85BCA-35B7-F644-B29D-3432BC65084A}"/>
          </ac:spMkLst>
        </pc:spChg>
        <pc:spChg chg="mod ord">
          <ac:chgData name="Harley Kidner" userId="5b13863f-857f-45ba-b29d-d3555fa5f842" providerId="ADAL" clId="{46B00904-F9A7-2948-98A1-4F99C73C8A4A}" dt="2024-04-22T16:45:09.136" v="4" actId="1076"/>
          <ac:spMkLst>
            <pc:docMk/>
            <pc:sldMk cId="1395302814" sldId="261"/>
            <ac:spMk id="4" creationId="{042719FA-685F-680B-E353-796BC958D43B}"/>
          </ac:spMkLst>
        </pc:spChg>
        <pc:spChg chg="mod ord">
          <ac:chgData name="Harley Kidner" userId="5b13863f-857f-45ba-b29d-d3555fa5f842" providerId="ADAL" clId="{46B00904-F9A7-2948-98A1-4F99C73C8A4A}" dt="2024-04-22T16:45:09.136" v="4" actId="1076"/>
          <ac:spMkLst>
            <pc:docMk/>
            <pc:sldMk cId="1395302814" sldId="261"/>
            <ac:spMk id="5" creationId="{0BBE89DE-2B51-ABBA-DB01-34F61E90B45E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Harley Kidner" userId="5b13863f-857f-45ba-b29d-d3555fa5f842" providerId="ADAL" clId="{46B00904-F9A7-2948-98A1-4F99C73C8A4A}" dt="2024-04-22T16:44:57.433" v="1" actId="6264"/>
              <pc2:cmMkLst xmlns:pc2="http://schemas.microsoft.com/office/powerpoint/2019/9/main/command">
                <pc:docMk/>
                <pc:sldMk cId="1395302814" sldId="261"/>
                <pc2:cmMk id="{9C5FDAE7-A3F0-4546-AF7E-E6D7D0B570FD}"/>
              </pc2:cmMkLst>
            </pc226:cmChg>
          </p:ext>
        </pc:extLst>
      </pc:sldChg>
      <pc:sldChg chg="addSp delSp modSp mod chgLayout">
        <pc:chgData name="Harley Kidner" userId="5b13863f-857f-45ba-b29d-d3555fa5f842" providerId="ADAL" clId="{46B00904-F9A7-2948-98A1-4F99C73C8A4A}" dt="2024-04-22T16:48:27.289" v="41" actId="20577"/>
        <pc:sldMkLst>
          <pc:docMk/>
          <pc:sldMk cId="1520212678" sldId="263"/>
        </pc:sldMkLst>
        <pc:spChg chg="mod ord">
          <ac:chgData name="Harley Kidner" userId="5b13863f-857f-45ba-b29d-d3555fa5f842" providerId="ADAL" clId="{46B00904-F9A7-2948-98A1-4F99C73C8A4A}" dt="2024-04-22T16:46:09.138" v="16" actId="404"/>
          <ac:spMkLst>
            <pc:docMk/>
            <pc:sldMk cId="1520212678" sldId="263"/>
            <ac:spMk id="2" creationId="{EDD5C4FA-4409-3DB3-0C4C-189FDE8CE98F}"/>
          </ac:spMkLst>
        </pc:spChg>
        <pc:spChg chg="add del mod">
          <ac:chgData name="Harley Kidner" userId="5b13863f-857f-45ba-b29d-d3555fa5f842" providerId="ADAL" clId="{46B00904-F9A7-2948-98A1-4F99C73C8A4A}" dt="2024-04-22T16:46:01.834" v="13" actId="6264"/>
          <ac:spMkLst>
            <pc:docMk/>
            <pc:sldMk cId="1520212678" sldId="263"/>
            <ac:spMk id="3" creationId="{98B373EC-D4F2-978E-7DC8-114188BFBE47}"/>
          </ac:spMkLst>
        </pc:spChg>
        <pc:spChg chg="add del mod">
          <ac:chgData name="Harley Kidner" userId="5b13863f-857f-45ba-b29d-d3555fa5f842" providerId="ADAL" clId="{46B00904-F9A7-2948-98A1-4F99C73C8A4A}" dt="2024-04-22T16:46:01.834" v="13" actId="6264"/>
          <ac:spMkLst>
            <pc:docMk/>
            <pc:sldMk cId="1520212678" sldId="263"/>
            <ac:spMk id="4" creationId="{8D3AB41F-9AC4-6C88-A241-0E85F859DB1F}"/>
          </ac:spMkLst>
        </pc:spChg>
        <pc:spChg chg="mod ord">
          <ac:chgData name="Harley Kidner" userId="5b13863f-857f-45ba-b29d-d3555fa5f842" providerId="ADAL" clId="{46B00904-F9A7-2948-98A1-4F99C73C8A4A}" dt="2024-04-22T16:48:27.289" v="41" actId="20577"/>
          <ac:spMkLst>
            <pc:docMk/>
            <pc:sldMk cId="1520212678" sldId="263"/>
            <ac:spMk id="5" creationId="{E8CB3B61-D344-794D-4FFB-E5F0AC50C425}"/>
          </ac:spMkLst>
        </pc:spChg>
        <pc:spChg chg="add del mod ord">
          <ac:chgData name="Harley Kidner" userId="5b13863f-857f-45ba-b29d-d3555fa5f842" providerId="ADAL" clId="{46B00904-F9A7-2948-98A1-4F99C73C8A4A}" dt="2024-04-22T16:46:05.358" v="14" actId="478"/>
          <ac:spMkLst>
            <pc:docMk/>
            <pc:sldMk cId="1520212678" sldId="263"/>
            <ac:spMk id="6" creationId="{65B556E2-3E3D-D3CC-5460-229FBAAC1658}"/>
          </ac:spMkLst>
        </pc:spChg>
        <pc:spChg chg="mod">
          <ac:chgData name="Harley Kidner" userId="5b13863f-857f-45ba-b29d-d3555fa5f842" providerId="ADAL" clId="{46B00904-F9A7-2948-98A1-4F99C73C8A4A}" dt="2024-04-22T16:46:16.465" v="17" actId="14100"/>
          <ac:spMkLst>
            <pc:docMk/>
            <pc:sldMk cId="1520212678" sldId="263"/>
            <ac:spMk id="27" creationId="{346C79AB-6D22-E952-BA23-E123D36F06ED}"/>
          </ac:spMkLst>
        </pc:spChg>
      </pc:sldChg>
      <pc:sldChg chg="addSp delSp modSp mod chgLayout">
        <pc:chgData name="Harley Kidner" userId="5b13863f-857f-45ba-b29d-d3555fa5f842" providerId="ADAL" clId="{46B00904-F9A7-2948-98A1-4F99C73C8A4A}" dt="2024-04-22T16:49:05.914" v="44" actId="207"/>
        <pc:sldMkLst>
          <pc:docMk/>
          <pc:sldMk cId="1370500696" sldId="264"/>
        </pc:sldMkLst>
        <pc:spChg chg="mod ord">
          <ac:chgData name="Harley Kidner" userId="5b13863f-857f-45ba-b29d-d3555fa5f842" providerId="ADAL" clId="{46B00904-F9A7-2948-98A1-4F99C73C8A4A}" dt="2024-04-22T16:47:08.072" v="22" actId="6264"/>
          <ac:spMkLst>
            <pc:docMk/>
            <pc:sldMk cId="1370500696" sldId="264"/>
            <ac:spMk id="2" creationId="{C13BB6F1-C1CB-2953-C918-A1BEEE2274A7}"/>
          </ac:spMkLst>
        </pc:spChg>
        <pc:spChg chg="add del mod">
          <ac:chgData name="Harley Kidner" userId="5b13863f-857f-45ba-b29d-d3555fa5f842" providerId="ADAL" clId="{46B00904-F9A7-2948-98A1-4F99C73C8A4A}" dt="2024-04-22T16:47:08.072" v="22" actId="6264"/>
          <ac:spMkLst>
            <pc:docMk/>
            <pc:sldMk cId="1370500696" sldId="264"/>
            <ac:spMk id="3" creationId="{CFA8EE17-D572-5382-2F14-4073E9074C2E}"/>
          </ac:spMkLst>
        </pc:spChg>
        <pc:spChg chg="add del mod">
          <ac:chgData name="Harley Kidner" userId="5b13863f-857f-45ba-b29d-d3555fa5f842" providerId="ADAL" clId="{46B00904-F9A7-2948-98A1-4F99C73C8A4A}" dt="2024-04-22T16:47:08.072" v="22" actId="6264"/>
          <ac:spMkLst>
            <pc:docMk/>
            <pc:sldMk cId="1370500696" sldId="264"/>
            <ac:spMk id="4" creationId="{6C9EBF04-774A-778F-DEFC-82178DC62BD0}"/>
          </ac:spMkLst>
        </pc:spChg>
        <pc:spChg chg="mod ord">
          <ac:chgData name="Harley Kidner" userId="5b13863f-857f-45ba-b29d-d3555fa5f842" providerId="ADAL" clId="{46B00904-F9A7-2948-98A1-4F99C73C8A4A}" dt="2024-04-22T16:47:19.523" v="25" actId="114"/>
          <ac:spMkLst>
            <pc:docMk/>
            <pc:sldMk cId="1370500696" sldId="264"/>
            <ac:spMk id="5" creationId="{3E7E3133-2AB5-0AE3-2F49-2E169C5F975E}"/>
          </ac:spMkLst>
        </pc:spChg>
        <pc:spChg chg="add del mod ord">
          <ac:chgData name="Harley Kidner" userId="5b13863f-857f-45ba-b29d-d3555fa5f842" providerId="ADAL" clId="{46B00904-F9A7-2948-98A1-4F99C73C8A4A}" dt="2024-04-22T16:47:10.259" v="23" actId="478"/>
          <ac:spMkLst>
            <pc:docMk/>
            <pc:sldMk cId="1370500696" sldId="264"/>
            <ac:spMk id="6" creationId="{A4059EC4-A3D8-3C40-70F6-216A98CA29F0}"/>
          </ac:spMkLst>
        </pc:spChg>
        <pc:graphicFrameChg chg="modGraphic">
          <ac:chgData name="Harley Kidner" userId="5b13863f-857f-45ba-b29d-d3555fa5f842" providerId="ADAL" clId="{46B00904-F9A7-2948-98A1-4F99C73C8A4A}" dt="2024-04-22T16:49:05.914" v="44" actId="207"/>
          <ac:graphicFrameMkLst>
            <pc:docMk/>
            <pc:sldMk cId="1370500696" sldId="264"/>
            <ac:graphicFrameMk id="7" creationId="{C88210B7-F22C-B8F4-98B4-6CEEAC24A764}"/>
          </ac:graphicFrameMkLst>
        </pc:graphicFrameChg>
      </pc:sldChg>
      <pc:sldChg chg="addSp delSp modSp mod chgLayout">
        <pc:chgData name="Harley Kidner" userId="5b13863f-857f-45ba-b29d-d3555fa5f842" providerId="ADAL" clId="{46B00904-F9A7-2948-98A1-4F99C73C8A4A}" dt="2024-04-22T16:48:03.848" v="35" actId="114"/>
        <pc:sldMkLst>
          <pc:docMk/>
          <pc:sldMk cId="3941872500" sldId="308"/>
        </pc:sldMkLst>
        <pc:spChg chg="mod ord">
          <ac:chgData name="Harley Kidner" userId="5b13863f-857f-45ba-b29d-d3555fa5f842" providerId="ADAL" clId="{46B00904-F9A7-2948-98A1-4F99C73C8A4A}" dt="2024-04-22T16:47:45.922" v="30" actId="242"/>
          <ac:spMkLst>
            <pc:docMk/>
            <pc:sldMk cId="3941872500" sldId="308"/>
            <ac:spMk id="2" creationId="{21069C23-ED81-388B-EFE5-208ADC3CD09A}"/>
          </ac:spMkLst>
        </pc:spChg>
        <pc:spChg chg="add del mod">
          <ac:chgData name="Harley Kidner" userId="5b13863f-857f-45ba-b29d-d3555fa5f842" providerId="ADAL" clId="{46B00904-F9A7-2948-98A1-4F99C73C8A4A}" dt="2024-04-22T16:47:37.064" v="28" actId="6264"/>
          <ac:spMkLst>
            <pc:docMk/>
            <pc:sldMk cId="3941872500" sldId="308"/>
            <ac:spMk id="3" creationId="{8A5F1C0C-F144-750C-723D-A6973B8BEEFF}"/>
          </ac:spMkLst>
        </pc:spChg>
        <pc:spChg chg="add del mod">
          <ac:chgData name="Harley Kidner" userId="5b13863f-857f-45ba-b29d-d3555fa5f842" providerId="ADAL" clId="{46B00904-F9A7-2948-98A1-4F99C73C8A4A}" dt="2024-04-22T16:47:37.064" v="28" actId="6264"/>
          <ac:spMkLst>
            <pc:docMk/>
            <pc:sldMk cId="3941872500" sldId="308"/>
            <ac:spMk id="4" creationId="{31A5318F-9AF3-1186-F616-53AF14AD3888}"/>
          </ac:spMkLst>
        </pc:spChg>
        <pc:spChg chg="mod ord">
          <ac:chgData name="Harley Kidner" userId="5b13863f-857f-45ba-b29d-d3555fa5f842" providerId="ADAL" clId="{46B00904-F9A7-2948-98A1-4F99C73C8A4A}" dt="2024-04-22T16:48:03.848" v="35" actId="114"/>
          <ac:spMkLst>
            <pc:docMk/>
            <pc:sldMk cId="3941872500" sldId="308"/>
            <ac:spMk id="5" creationId="{E535B05E-44CB-9AA2-8468-D0E77B3CBA2A}"/>
          </ac:spMkLst>
        </pc:spChg>
        <pc:spChg chg="add del mod ord">
          <ac:chgData name="Harley Kidner" userId="5b13863f-857f-45ba-b29d-d3555fa5f842" providerId="ADAL" clId="{46B00904-F9A7-2948-98A1-4F99C73C8A4A}" dt="2024-04-22T16:47:39.147" v="29" actId="478"/>
          <ac:spMkLst>
            <pc:docMk/>
            <pc:sldMk cId="3941872500" sldId="308"/>
            <ac:spMk id="6" creationId="{196255FC-8718-832D-493D-D717E417EE18}"/>
          </ac:spMkLst>
        </pc:spChg>
        <pc:spChg chg="mod">
          <ac:chgData name="Harley Kidner" userId="5b13863f-857f-45ba-b29d-d3555fa5f842" providerId="ADAL" clId="{46B00904-F9A7-2948-98A1-4F99C73C8A4A}" dt="2024-04-22T16:47:53.196" v="33" actId="1076"/>
          <ac:spMkLst>
            <pc:docMk/>
            <pc:sldMk cId="3941872500" sldId="308"/>
            <ac:spMk id="30" creationId="{92D5318B-5210-A961-4B57-35ED487EE4B4}"/>
          </ac:spMkLst>
        </pc:spChg>
        <pc:spChg chg="mod">
          <ac:chgData name="Harley Kidner" userId="5b13863f-857f-45ba-b29d-d3555fa5f842" providerId="ADAL" clId="{46B00904-F9A7-2948-98A1-4F99C73C8A4A}" dt="2024-04-22T16:47:53.196" v="33" actId="1076"/>
          <ac:spMkLst>
            <pc:docMk/>
            <pc:sldMk cId="3941872500" sldId="308"/>
            <ac:spMk id="31" creationId="{86506977-5C9C-F69D-F075-B3637746DF88}"/>
          </ac:spMkLst>
        </pc:spChg>
        <pc:spChg chg="mod">
          <ac:chgData name="Harley Kidner" userId="5b13863f-857f-45ba-b29d-d3555fa5f842" providerId="ADAL" clId="{46B00904-F9A7-2948-98A1-4F99C73C8A4A}" dt="2024-04-22T16:47:53.196" v="33" actId="1076"/>
          <ac:spMkLst>
            <pc:docMk/>
            <pc:sldMk cId="3941872500" sldId="308"/>
            <ac:spMk id="32" creationId="{C4797DA2-20CC-A3ED-8D14-747840CECE09}"/>
          </ac:spMkLst>
        </pc:spChg>
        <pc:spChg chg="mod">
          <ac:chgData name="Harley Kidner" userId="5b13863f-857f-45ba-b29d-d3555fa5f842" providerId="ADAL" clId="{46B00904-F9A7-2948-98A1-4F99C73C8A4A}" dt="2024-04-22T16:47:53.196" v="33" actId="1076"/>
          <ac:spMkLst>
            <pc:docMk/>
            <pc:sldMk cId="3941872500" sldId="308"/>
            <ac:spMk id="33" creationId="{25359985-F1C1-9E5B-6907-42391DF14C16}"/>
          </ac:spMkLst>
        </pc:spChg>
        <pc:spChg chg="mod">
          <ac:chgData name="Harley Kidner" userId="5b13863f-857f-45ba-b29d-d3555fa5f842" providerId="ADAL" clId="{46B00904-F9A7-2948-98A1-4F99C73C8A4A}" dt="2024-04-22T16:47:53.196" v="33" actId="1076"/>
          <ac:spMkLst>
            <pc:docMk/>
            <pc:sldMk cId="3941872500" sldId="308"/>
            <ac:spMk id="34" creationId="{4586E01C-54E9-B293-CB63-850722B13CD5}"/>
          </ac:spMkLst>
        </pc:spChg>
        <pc:spChg chg="mod">
          <ac:chgData name="Harley Kidner" userId="5b13863f-857f-45ba-b29d-d3555fa5f842" providerId="ADAL" clId="{46B00904-F9A7-2948-98A1-4F99C73C8A4A}" dt="2024-04-22T16:47:53.196" v="33" actId="1076"/>
          <ac:spMkLst>
            <pc:docMk/>
            <pc:sldMk cId="3941872500" sldId="308"/>
            <ac:spMk id="35" creationId="{EEC45970-8154-8627-3095-0EFE121E84E4}"/>
          </ac:spMkLst>
        </pc:spChg>
        <pc:spChg chg="mod">
          <ac:chgData name="Harley Kidner" userId="5b13863f-857f-45ba-b29d-d3555fa5f842" providerId="ADAL" clId="{46B00904-F9A7-2948-98A1-4F99C73C8A4A}" dt="2024-04-22T16:47:53.196" v="33" actId="1076"/>
          <ac:spMkLst>
            <pc:docMk/>
            <pc:sldMk cId="3941872500" sldId="308"/>
            <ac:spMk id="36" creationId="{FDFAFA93-6351-CAA9-2ED7-47636CE257A2}"/>
          </ac:spMkLst>
        </pc:spChg>
      </pc:sldChg>
      <pc:sldChg chg="addSp delSp modSp mod chgLayout">
        <pc:chgData name="Harley Kidner" userId="5b13863f-857f-45ba-b29d-d3555fa5f842" providerId="ADAL" clId="{46B00904-F9A7-2948-98A1-4F99C73C8A4A}" dt="2024-04-22T16:48:19.438" v="40" actId="114"/>
        <pc:sldMkLst>
          <pc:docMk/>
          <pc:sldMk cId="292826869" sldId="309"/>
        </pc:sldMkLst>
        <pc:spChg chg="mod ord">
          <ac:chgData name="Harley Kidner" userId="5b13863f-857f-45ba-b29d-d3555fa5f842" providerId="ADAL" clId="{46B00904-F9A7-2948-98A1-4F99C73C8A4A}" dt="2024-04-22T16:48:11.978" v="38" actId="242"/>
          <ac:spMkLst>
            <pc:docMk/>
            <pc:sldMk cId="292826869" sldId="309"/>
            <ac:spMk id="2" creationId="{BB211B9A-5564-13F1-C03D-B4839CA23F7F}"/>
          </ac:spMkLst>
        </pc:spChg>
        <pc:spChg chg="mod ord">
          <ac:chgData name="Harley Kidner" userId="5b13863f-857f-45ba-b29d-d3555fa5f842" providerId="ADAL" clId="{46B00904-F9A7-2948-98A1-4F99C73C8A4A}" dt="2024-04-22T16:48:19.438" v="40" actId="114"/>
          <ac:spMkLst>
            <pc:docMk/>
            <pc:sldMk cId="292826869" sldId="309"/>
            <ac:spMk id="5" creationId="{F79BF376-8014-4FC2-9E1C-F8D21D7A82C0}"/>
          </ac:spMkLst>
        </pc:spChg>
        <pc:spChg chg="add del mod">
          <ac:chgData name="Harley Kidner" userId="5b13863f-857f-45ba-b29d-d3555fa5f842" providerId="ADAL" clId="{46B00904-F9A7-2948-98A1-4F99C73C8A4A}" dt="2024-04-22T16:48:06.251" v="36" actId="6264"/>
          <ac:spMkLst>
            <pc:docMk/>
            <pc:sldMk cId="292826869" sldId="309"/>
            <ac:spMk id="8" creationId="{0311B6B1-72D0-BBA6-E456-95438CDB1DE6}"/>
          </ac:spMkLst>
        </pc:spChg>
        <pc:spChg chg="add del mod">
          <ac:chgData name="Harley Kidner" userId="5b13863f-857f-45ba-b29d-d3555fa5f842" providerId="ADAL" clId="{46B00904-F9A7-2948-98A1-4F99C73C8A4A}" dt="2024-04-22T16:48:06.251" v="36" actId="6264"/>
          <ac:spMkLst>
            <pc:docMk/>
            <pc:sldMk cId="292826869" sldId="309"/>
            <ac:spMk id="27" creationId="{7A9EAABC-67CD-4CAF-0962-708B11EEF242}"/>
          </ac:spMkLst>
        </pc:spChg>
        <pc:spChg chg="add del mod ord">
          <ac:chgData name="Harley Kidner" userId="5b13863f-857f-45ba-b29d-d3555fa5f842" providerId="ADAL" clId="{46B00904-F9A7-2948-98A1-4F99C73C8A4A}" dt="2024-04-22T16:48:08.349" v="37" actId="478"/>
          <ac:spMkLst>
            <pc:docMk/>
            <pc:sldMk cId="292826869" sldId="309"/>
            <ac:spMk id="28" creationId="{DF2D04BB-EF8A-8B16-F7C5-D975D561D1CB}"/>
          </ac:spMkLst>
        </pc:spChg>
      </pc:sldChg>
    </pc:docChg>
  </pc:docChgLst>
  <pc:docChgLst>
    <pc:chgData name="Samrah Ahmad" userId="S::sahmad@ushealthconnect.com::7d8a22c8-0f0d-42b4-9264-fa20b1732427" providerId="AD" clId="Web-{78621224-3C31-4829-0B25-94213DF47B90}"/>
    <pc:docChg chg="modSld">
      <pc:chgData name="Samrah Ahmad" userId="S::sahmad@ushealthconnect.com::7d8a22c8-0f0d-42b4-9264-fa20b1732427" providerId="AD" clId="Web-{78621224-3C31-4829-0B25-94213DF47B90}" dt="2024-04-29T14:40:26.448" v="1" actId="14100"/>
      <pc:docMkLst>
        <pc:docMk/>
      </pc:docMkLst>
      <pc:sldChg chg="modSp">
        <pc:chgData name="Samrah Ahmad" userId="S::sahmad@ushealthconnect.com::7d8a22c8-0f0d-42b4-9264-fa20b1732427" providerId="AD" clId="Web-{78621224-3C31-4829-0B25-94213DF47B90}" dt="2024-04-29T14:40:26.448" v="1" actId="14100"/>
        <pc:sldMkLst>
          <pc:docMk/>
          <pc:sldMk cId="3941872500" sldId="308"/>
        </pc:sldMkLst>
        <pc:spChg chg="mod">
          <ac:chgData name="Samrah Ahmad" userId="S::sahmad@ushealthconnect.com::7d8a22c8-0f0d-42b4-9264-fa20b1732427" providerId="AD" clId="Web-{78621224-3C31-4829-0B25-94213DF47B90}" dt="2024-04-29T14:40:26.448" v="1" actId="14100"/>
          <ac:spMkLst>
            <pc:docMk/>
            <pc:sldMk cId="3941872500" sldId="308"/>
            <ac:spMk id="3" creationId="{B51CCFF2-B41C-9B52-8D39-00624FB8917A}"/>
          </ac:spMkLst>
        </pc:spChg>
      </pc:sldChg>
    </pc:docChg>
  </pc:docChgLst>
  <pc:docChgLst>
    <pc:chgData name="Katie Sheridan" userId="S::ksheridan@ushealthconnect.com::ba375d21-2c20-4dd0-9850-7896869392b2" providerId="AD" clId="Web-{6F9F142F-0162-D326-3C79-D239A6A9D89E}"/>
    <pc:docChg chg="modSld">
      <pc:chgData name="Katie Sheridan" userId="S::ksheridan@ushealthconnect.com::ba375d21-2c20-4dd0-9850-7896869392b2" providerId="AD" clId="Web-{6F9F142F-0162-D326-3C79-D239A6A9D89E}" dt="2024-04-26T10:52:30.635" v="5"/>
      <pc:docMkLst>
        <pc:docMk/>
      </pc:docMkLst>
      <pc:sldChg chg="addSp delSp modSp">
        <pc:chgData name="Katie Sheridan" userId="S::ksheridan@ushealthconnect.com::ba375d21-2c20-4dd0-9850-7896869392b2" providerId="AD" clId="Web-{6F9F142F-0162-D326-3C79-D239A6A9D89E}" dt="2024-04-26T10:52:30.635" v="5"/>
        <pc:sldMkLst>
          <pc:docMk/>
          <pc:sldMk cId="3941872500" sldId="308"/>
        </pc:sldMkLst>
        <pc:spChg chg="add del mod">
          <ac:chgData name="Katie Sheridan" userId="S::ksheridan@ushealthconnect.com::ba375d21-2c20-4dd0-9850-7896869392b2" providerId="AD" clId="Web-{6F9F142F-0162-D326-3C79-D239A6A9D89E}" dt="2024-04-26T10:52:30.635" v="5"/>
          <ac:spMkLst>
            <pc:docMk/>
            <pc:sldMk cId="3941872500" sldId="308"/>
            <ac:spMk id="3" creationId="{A90A483C-3822-9176-2610-656EC84F2B20}"/>
          </ac:spMkLst>
        </pc:spChg>
      </pc:sldChg>
    </pc:docChg>
  </pc:docChgLst>
  <pc:docChgLst>
    <pc:chgData name="Cindy Davidson" userId="03062326-39c5-45f7-aba2-5036e27cfdbd" providerId="ADAL" clId="{8F716C0C-6B5C-401B-A865-F349E5D9D86B}"/>
    <pc:docChg chg="undo custSel modSld">
      <pc:chgData name="Cindy Davidson" userId="03062326-39c5-45f7-aba2-5036e27cfdbd" providerId="ADAL" clId="{8F716C0C-6B5C-401B-A865-F349E5D9D86B}" dt="2024-04-23T15:17:42.102" v="127" actId="114"/>
      <pc:docMkLst>
        <pc:docMk/>
      </pc:docMkLst>
      <pc:sldChg chg="modSp mod">
        <pc:chgData name="Cindy Davidson" userId="03062326-39c5-45f7-aba2-5036e27cfdbd" providerId="ADAL" clId="{8F716C0C-6B5C-401B-A865-F349E5D9D86B}" dt="2024-04-23T15:16:24.260" v="113" actId="1036"/>
        <pc:sldMkLst>
          <pc:docMk/>
          <pc:sldMk cId="1820933400" sldId="258"/>
        </pc:sldMkLst>
        <pc:spChg chg="mod">
          <ac:chgData name="Cindy Davidson" userId="03062326-39c5-45f7-aba2-5036e27cfdbd" providerId="ADAL" clId="{8F716C0C-6B5C-401B-A865-F349E5D9D86B}" dt="2024-04-18T17:24:48.590" v="26" actId="6549"/>
          <ac:spMkLst>
            <pc:docMk/>
            <pc:sldMk cId="1820933400" sldId="258"/>
            <ac:spMk id="5" creationId="{400E60BB-2DC0-77AA-E244-A5D724F59561}"/>
          </ac:spMkLst>
        </pc:spChg>
        <pc:spChg chg="mod">
          <ac:chgData name="Cindy Davidson" userId="03062326-39c5-45f7-aba2-5036e27cfdbd" providerId="ADAL" clId="{8F716C0C-6B5C-401B-A865-F349E5D9D86B}" dt="2024-04-18T17:22:03.477" v="23" actId="20577"/>
          <ac:spMkLst>
            <pc:docMk/>
            <pc:sldMk cId="1820933400" sldId="258"/>
            <ac:spMk id="31" creationId="{D15A5F17-C5B5-5D5B-9F5E-125AFAB2CF8C}"/>
          </ac:spMkLst>
        </pc:spChg>
        <pc:spChg chg="mod">
          <ac:chgData name="Cindy Davidson" userId="03062326-39c5-45f7-aba2-5036e27cfdbd" providerId="ADAL" clId="{8F716C0C-6B5C-401B-A865-F349E5D9D86B}" dt="2024-04-18T18:40:10.500" v="106" actId="20577"/>
          <ac:spMkLst>
            <pc:docMk/>
            <pc:sldMk cId="1820933400" sldId="258"/>
            <ac:spMk id="132" creationId="{5B7FD0BD-FA6D-3D00-5ECB-ADF97B3E499A}"/>
          </ac:spMkLst>
        </pc:spChg>
        <pc:spChg chg="mod">
          <ac:chgData name="Cindy Davidson" userId="03062326-39c5-45f7-aba2-5036e27cfdbd" providerId="ADAL" clId="{8F716C0C-6B5C-401B-A865-F349E5D9D86B}" dt="2024-04-23T15:16:24.260" v="113" actId="1036"/>
          <ac:spMkLst>
            <pc:docMk/>
            <pc:sldMk cId="1820933400" sldId="258"/>
            <ac:spMk id="133" creationId="{5C0E1741-310D-84FF-4F09-F57E2B341D8F}"/>
          </ac:spMkLst>
        </pc:spChg>
      </pc:sldChg>
      <pc:sldChg chg="modSp mod addCm">
        <pc:chgData name="Cindy Davidson" userId="03062326-39c5-45f7-aba2-5036e27cfdbd" providerId="ADAL" clId="{8F716C0C-6B5C-401B-A865-F349E5D9D86B}" dt="2024-04-18T17:19:49.473" v="18" actId="20577"/>
        <pc:sldMkLst>
          <pc:docMk/>
          <pc:sldMk cId="1395302814" sldId="261"/>
        </pc:sldMkLst>
        <pc:spChg chg="mod">
          <ac:chgData name="Cindy Davidson" userId="03062326-39c5-45f7-aba2-5036e27cfdbd" providerId="ADAL" clId="{8F716C0C-6B5C-401B-A865-F349E5D9D86B}" dt="2024-04-18T17:19:49.473" v="18" actId="20577"/>
          <ac:spMkLst>
            <pc:docMk/>
            <pc:sldMk cId="1395302814" sldId="261"/>
            <ac:spMk id="4" creationId="{042719FA-685F-680B-E353-796BC958D43B}"/>
          </ac:spMkLst>
        </pc:spChg>
        <pc:spChg chg="mod">
          <ac:chgData name="Cindy Davidson" userId="03062326-39c5-45f7-aba2-5036e27cfdbd" providerId="ADAL" clId="{8F716C0C-6B5C-401B-A865-F349E5D9D86B}" dt="2024-04-18T16:17:08.003" v="16" actId="20577"/>
          <ac:spMkLst>
            <pc:docMk/>
            <pc:sldMk cId="1395302814" sldId="261"/>
            <ac:spMk id="5" creationId="{0BBE89DE-2B51-ABBA-DB01-34F61E90B45E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indy Davidson" userId="03062326-39c5-45f7-aba2-5036e27cfdbd" providerId="ADAL" clId="{8F716C0C-6B5C-401B-A865-F349E5D9D86B}" dt="2024-04-18T16:17:15.722" v="17"/>
              <pc2:cmMkLst xmlns:pc2="http://schemas.microsoft.com/office/powerpoint/2019/9/main/command">
                <pc:docMk/>
                <pc:sldMk cId="1395302814" sldId="261"/>
                <pc2:cmMk id="{9C5FDAE7-A3F0-4546-AF7E-E6D7D0B570FD}"/>
              </pc2:cmMkLst>
            </pc226:cmChg>
          </p:ext>
        </pc:extLst>
      </pc:sldChg>
      <pc:sldChg chg="modSp mod">
        <pc:chgData name="Cindy Davidson" userId="03062326-39c5-45f7-aba2-5036e27cfdbd" providerId="ADAL" clId="{8F716C0C-6B5C-401B-A865-F349E5D9D86B}" dt="2024-04-23T15:16:35.460" v="114" actId="114"/>
        <pc:sldMkLst>
          <pc:docMk/>
          <pc:sldMk cId="1520212678" sldId="263"/>
        </pc:sldMkLst>
        <pc:spChg chg="mod">
          <ac:chgData name="Cindy Davidson" userId="03062326-39c5-45f7-aba2-5036e27cfdbd" providerId="ADAL" clId="{8F716C0C-6B5C-401B-A865-F349E5D9D86B}" dt="2024-04-18T17:25:57.778" v="39" actId="20577"/>
          <ac:spMkLst>
            <pc:docMk/>
            <pc:sldMk cId="1520212678" sldId="263"/>
            <ac:spMk id="2" creationId="{EDD5C4FA-4409-3DB3-0C4C-189FDE8CE98F}"/>
          </ac:spMkLst>
        </pc:spChg>
        <pc:spChg chg="mod">
          <ac:chgData name="Cindy Davidson" userId="03062326-39c5-45f7-aba2-5036e27cfdbd" providerId="ADAL" clId="{8F716C0C-6B5C-401B-A865-F349E5D9D86B}" dt="2024-04-23T15:16:35.460" v="114" actId="114"/>
          <ac:spMkLst>
            <pc:docMk/>
            <pc:sldMk cId="1520212678" sldId="263"/>
            <ac:spMk id="5" creationId="{E8CB3B61-D344-794D-4FFB-E5F0AC50C425}"/>
          </ac:spMkLst>
        </pc:spChg>
        <pc:spChg chg="mod">
          <ac:chgData name="Cindy Davidson" userId="03062326-39c5-45f7-aba2-5036e27cfdbd" providerId="ADAL" clId="{8F716C0C-6B5C-401B-A865-F349E5D9D86B}" dt="2024-04-18T17:27:23.407" v="52" actId="20577"/>
          <ac:spMkLst>
            <pc:docMk/>
            <pc:sldMk cId="1520212678" sldId="263"/>
            <ac:spMk id="7" creationId="{2989C14F-14BE-7306-90D7-3987E953A596}"/>
          </ac:spMkLst>
        </pc:spChg>
        <pc:spChg chg="mod">
          <ac:chgData name="Cindy Davidson" userId="03062326-39c5-45f7-aba2-5036e27cfdbd" providerId="ADAL" clId="{8F716C0C-6B5C-401B-A865-F349E5D9D86B}" dt="2024-04-18T17:26:14.242" v="41" actId="20577"/>
          <ac:spMkLst>
            <pc:docMk/>
            <pc:sldMk cId="1520212678" sldId="263"/>
            <ac:spMk id="8" creationId="{4897B09E-C067-294D-E1CF-2DE824FB0B85}"/>
          </ac:spMkLst>
        </pc:spChg>
        <pc:spChg chg="mod">
          <ac:chgData name="Cindy Davidson" userId="03062326-39c5-45f7-aba2-5036e27cfdbd" providerId="ADAL" clId="{8F716C0C-6B5C-401B-A865-F349E5D9D86B}" dt="2024-04-18T17:27:42.872" v="56" actId="20577"/>
          <ac:spMkLst>
            <pc:docMk/>
            <pc:sldMk cId="1520212678" sldId="263"/>
            <ac:spMk id="12" creationId="{3458A575-41AD-DCB9-7970-157126C81F34}"/>
          </ac:spMkLst>
        </pc:spChg>
        <pc:spChg chg="mod">
          <ac:chgData name="Cindy Davidson" userId="03062326-39c5-45f7-aba2-5036e27cfdbd" providerId="ADAL" clId="{8F716C0C-6B5C-401B-A865-F349E5D9D86B}" dt="2024-04-18T18:41:02.818" v="110" actId="20577"/>
          <ac:spMkLst>
            <pc:docMk/>
            <pc:sldMk cId="1520212678" sldId="263"/>
            <ac:spMk id="27" creationId="{346C79AB-6D22-E952-BA23-E123D36F06ED}"/>
          </ac:spMkLst>
        </pc:spChg>
      </pc:sldChg>
      <pc:sldChg chg="modSp mod">
        <pc:chgData name="Cindy Davidson" userId="03062326-39c5-45f7-aba2-5036e27cfdbd" providerId="ADAL" clId="{8F716C0C-6B5C-401B-A865-F349E5D9D86B}" dt="2024-04-23T15:17:19.684" v="125" actId="20577"/>
        <pc:sldMkLst>
          <pc:docMk/>
          <pc:sldMk cId="1370500696" sldId="264"/>
        </pc:sldMkLst>
        <pc:spChg chg="mod">
          <ac:chgData name="Cindy Davidson" userId="03062326-39c5-45f7-aba2-5036e27cfdbd" providerId="ADAL" clId="{8F716C0C-6B5C-401B-A865-F349E5D9D86B}" dt="2024-04-23T15:16:57.461" v="115" actId="114"/>
          <ac:spMkLst>
            <pc:docMk/>
            <pc:sldMk cId="1370500696" sldId="264"/>
            <ac:spMk id="5" creationId="{3E7E3133-2AB5-0AE3-2F49-2E169C5F975E}"/>
          </ac:spMkLst>
        </pc:spChg>
        <pc:graphicFrameChg chg="modGraphic">
          <ac:chgData name="Cindy Davidson" userId="03062326-39c5-45f7-aba2-5036e27cfdbd" providerId="ADAL" clId="{8F716C0C-6B5C-401B-A865-F349E5D9D86B}" dt="2024-04-23T15:17:19.684" v="125" actId="20577"/>
          <ac:graphicFrameMkLst>
            <pc:docMk/>
            <pc:sldMk cId="1370500696" sldId="264"/>
            <ac:graphicFrameMk id="7" creationId="{C88210B7-F22C-B8F4-98B4-6CEEAC24A764}"/>
          </ac:graphicFrameMkLst>
        </pc:graphicFrameChg>
      </pc:sldChg>
      <pc:sldChg chg="modSp mod">
        <pc:chgData name="Cindy Davidson" userId="03062326-39c5-45f7-aba2-5036e27cfdbd" providerId="ADAL" clId="{8F716C0C-6B5C-401B-A865-F349E5D9D86B}" dt="2024-04-23T15:17:42.102" v="127" actId="114"/>
        <pc:sldMkLst>
          <pc:docMk/>
          <pc:sldMk cId="3941872500" sldId="308"/>
        </pc:sldMkLst>
        <pc:spChg chg="mod">
          <ac:chgData name="Cindy Davidson" userId="03062326-39c5-45f7-aba2-5036e27cfdbd" providerId="ADAL" clId="{8F716C0C-6B5C-401B-A865-F349E5D9D86B}" dt="2024-04-23T15:17:42.102" v="127" actId="114"/>
          <ac:spMkLst>
            <pc:docMk/>
            <pc:sldMk cId="3941872500" sldId="308"/>
            <ac:spMk id="5" creationId="{E535B05E-44CB-9AA2-8468-D0E77B3CBA2A}"/>
          </ac:spMkLst>
        </pc:spChg>
        <pc:spChg chg="mod">
          <ac:chgData name="Cindy Davidson" userId="03062326-39c5-45f7-aba2-5036e27cfdbd" providerId="ADAL" clId="{8F716C0C-6B5C-401B-A865-F349E5D9D86B}" dt="2024-04-18T17:32:06.238" v="92" actId="20577"/>
          <ac:spMkLst>
            <pc:docMk/>
            <pc:sldMk cId="3941872500" sldId="308"/>
            <ac:spMk id="30" creationId="{92D5318B-5210-A961-4B57-35ED487EE4B4}"/>
          </ac:spMkLst>
        </pc:spChg>
      </pc:sldChg>
      <pc:sldChg chg="modSp mod">
        <pc:chgData name="Cindy Davidson" userId="03062326-39c5-45f7-aba2-5036e27cfdbd" providerId="ADAL" clId="{8F716C0C-6B5C-401B-A865-F349E5D9D86B}" dt="2024-04-23T15:17:32.133" v="126" actId="114"/>
        <pc:sldMkLst>
          <pc:docMk/>
          <pc:sldMk cId="292826869" sldId="309"/>
        </pc:sldMkLst>
        <pc:spChg chg="mod">
          <ac:chgData name="Cindy Davidson" userId="03062326-39c5-45f7-aba2-5036e27cfdbd" providerId="ADAL" clId="{8F716C0C-6B5C-401B-A865-F349E5D9D86B}" dt="2024-04-23T15:17:32.133" v="126" actId="114"/>
          <ac:spMkLst>
            <pc:docMk/>
            <pc:sldMk cId="292826869" sldId="309"/>
            <ac:spMk id="5" creationId="{F79BF376-8014-4FC2-9E1C-F8D21D7A82C0}"/>
          </ac:spMkLst>
        </pc:spChg>
        <pc:graphicFrameChg chg="mod modGraphic">
          <ac:chgData name="Cindy Davidson" userId="03062326-39c5-45f7-aba2-5036e27cfdbd" providerId="ADAL" clId="{8F716C0C-6B5C-401B-A865-F349E5D9D86B}" dt="2024-04-18T17:30:26.644" v="77"/>
          <ac:graphicFrameMkLst>
            <pc:docMk/>
            <pc:sldMk cId="292826869" sldId="309"/>
            <ac:graphicFrameMk id="25" creationId="{07C8C1D6-9EEE-181A-6CC4-99810F0F532B}"/>
          </ac:graphicFrameMkLst>
        </pc:graphicFrameChg>
        <pc:graphicFrameChg chg="mod modGraphic">
          <ac:chgData name="Cindy Davidson" userId="03062326-39c5-45f7-aba2-5036e27cfdbd" providerId="ADAL" clId="{8F716C0C-6B5C-401B-A865-F349E5D9D86B}" dt="2024-04-18T17:30:46.317" v="85" actId="14734"/>
          <ac:graphicFrameMkLst>
            <pc:docMk/>
            <pc:sldMk cId="292826869" sldId="309"/>
            <ac:graphicFrameMk id="26" creationId="{6B8F746D-6863-980F-6612-E09A873F601F}"/>
          </ac:graphicFrameMkLst>
        </pc:graphicFrameChg>
      </pc:sldChg>
    </pc:docChg>
  </pc:docChgLst>
  <pc:docChgLst>
    <pc:chgData name="Miranda Rafferty" userId="5da9b471-329d-4caa-811b-8b7f79d54e2d" providerId="ADAL" clId="{17C40B40-88FC-4CA9-8165-1CD1394C65C0}"/>
    <pc:docChg chg="undo custSel modSld">
      <pc:chgData name="Miranda Rafferty" userId="5da9b471-329d-4caa-811b-8b7f79d54e2d" providerId="ADAL" clId="{17C40B40-88FC-4CA9-8165-1CD1394C65C0}" dt="2024-04-18T20:18:36.904" v="16" actId="20577"/>
      <pc:docMkLst>
        <pc:docMk/>
      </pc:docMkLst>
      <pc:sldChg chg="modSp mod modCm">
        <pc:chgData name="Miranda Rafferty" userId="5da9b471-329d-4caa-811b-8b7f79d54e2d" providerId="ADAL" clId="{17C40B40-88FC-4CA9-8165-1CD1394C65C0}" dt="2024-04-18T20:18:36.904" v="16" actId="20577"/>
        <pc:sldMkLst>
          <pc:docMk/>
          <pc:sldMk cId="1395302814" sldId="261"/>
        </pc:sldMkLst>
        <pc:spChg chg="mod">
          <ac:chgData name="Miranda Rafferty" userId="5da9b471-329d-4caa-811b-8b7f79d54e2d" providerId="ADAL" clId="{17C40B40-88FC-4CA9-8165-1CD1394C65C0}" dt="2024-04-18T20:17:22.912" v="9" actId="20577"/>
          <ac:spMkLst>
            <pc:docMk/>
            <pc:sldMk cId="1395302814" sldId="261"/>
            <ac:spMk id="4" creationId="{042719FA-685F-680B-E353-796BC958D43B}"/>
          </ac:spMkLst>
        </pc:spChg>
        <pc:spChg chg="mod">
          <ac:chgData name="Miranda Rafferty" userId="5da9b471-329d-4caa-811b-8b7f79d54e2d" providerId="ADAL" clId="{17C40B40-88FC-4CA9-8165-1CD1394C65C0}" dt="2024-04-18T20:18:36.904" v="16" actId="20577"/>
          <ac:spMkLst>
            <pc:docMk/>
            <pc:sldMk cId="1395302814" sldId="261"/>
            <ac:spMk id="5" creationId="{0BBE89DE-2B51-ABBA-DB01-34F61E90B45E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Miranda Rafferty" userId="5da9b471-329d-4caa-811b-8b7f79d54e2d" providerId="ADAL" clId="{17C40B40-88FC-4CA9-8165-1CD1394C65C0}" dt="2024-04-18T20:18:36.904" v="16" actId="20577"/>
              <pc2:cmMkLst xmlns:pc2="http://schemas.microsoft.com/office/powerpoint/2019/9/main/command">
                <pc:docMk/>
                <pc:sldMk cId="1395302814" sldId="261"/>
                <pc2:cmMk id="{9C5FDAE7-A3F0-4546-AF7E-E6D7D0B570FD}"/>
              </pc2:cmMkLst>
            </pc226:cmChg>
          </p:ext>
        </pc:ext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A463A-09CC-43CF-A018-6FF5DE8B189F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9E5F7-0786-4CD1-8C66-FA90B5290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94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F9E5F7-0786-4CD1-8C66-FA90B52901B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3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F9E5F7-0786-4CD1-8C66-FA90B52901B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21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DF4510-4106-803A-4D43-F09652441D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A99C6B-289A-DA70-71E2-C92C48F84F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FCB8B3-9635-6E7D-95E0-5AD59A5564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4DA998-BC9D-63DE-55F5-B3EC2B87DB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F9E5F7-0786-4CD1-8C66-FA90B52901B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839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72D62A-FAB0-DC98-FCB9-E05E345E08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0BD6F3-AF4B-F3F8-FF3C-B6D07EE8B0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9A7608-B25D-95EE-ADE4-4B609A2608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6E2F8-6BA5-D0FF-227C-B25BF1E138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F9E5F7-0786-4CD1-8C66-FA90B52901B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785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522EE9-F3D3-AA39-488D-1EF1175E70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0E28FC-BE92-A00A-D6C8-C7974146C2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994E97-A6B3-9731-B186-FAA397C294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6C9684-66EE-10B6-0825-408693FE5B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F9E5F7-0786-4CD1-8C66-FA90B52901B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53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569C89-47F2-8975-103E-C69FFD1A93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6A13CB-5550-9098-D523-91A24ACB44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0B9D84-4B79-7FEA-07F7-FC85FFC051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C618BD-86C4-2831-68AE-7C0D32FEF0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F9E5F7-0786-4CD1-8C66-FA90B52901B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43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gradFill>
          <a:gsLst>
            <a:gs pos="84000">
              <a:srgbClr val="EDEDED"/>
            </a:gs>
            <a:gs pos="57000">
              <a:schemeClr val="bg1"/>
            </a:gs>
            <a:gs pos="100000">
              <a:schemeClr val="bg2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5AE574C-C01D-4451-B818-78560B118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01482"/>
            <a:ext cx="10515600" cy="2825748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ECCB66C-05CB-49D9-B7E7-0C427D6D7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08338"/>
            <a:ext cx="10515600" cy="17668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0CC67B0-1237-46F2-B879-34B77487522D}"/>
              </a:ext>
            </a:extLst>
          </p:cNvPr>
          <p:cNvCxnSpPr/>
          <p:nvPr/>
        </p:nvCxnSpPr>
        <p:spPr>
          <a:xfrm>
            <a:off x="831850" y="1101482"/>
            <a:ext cx="105156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97C5F604-5875-43F7-B477-70FB1C8667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1050925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90C64D-9995-4CD5-AD94-B104F638C5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49" y="184778"/>
            <a:ext cx="4343365" cy="67535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547F72E-5064-4C5E-AB7F-BE55D321DE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093534"/>
            <a:ext cx="1267742" cy="649084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C0679-30D2-9282-F9FF-71A7D4E912DD}"/>
              </a:ext>
            </a:extLst>
          </p:cNvPr>
          <p:cNvCxnSpPr/>
          <p:nvPr userDrawn="1"/>
        </p:nvCxnSpPr>
        <p:spPr>
          <a:xfrm>
            <a:off x="831850" y="1101482"/>
            <a:ext cx="105156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AD39D127-A968-0CDD-9735-F86511AF02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49" y="184778"/>
            <a:ext cx="4343365" cy="6753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FA2214-E061-12E8-FAC9-5DDF61443A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093534"/>
            <a:ext cx="1267742" cy="64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160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00E2D-A488-4CA5-B001-14767B8D0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DFDA90-9E3C-451C-9A65-E0C0C3E6FB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26C3D8-9015-40F4-B59B-697F126094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A0B1A1-466A-4562-8ACB-1D04390A03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199" y="6356350"/>
            <a:ext cx="906780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64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gradFill>
          <a:gsLst>
            <a:gs pos="84000">
              <a:srgbClr val="EDEDED"/>
            </a:gs>
            <a:gs pos="57000">
              <a:schemeClr val="bg1"/>
            </a:gs>
            <a:gs pos="100000">
              <a:schemeClr val="bg2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5AE574C-C01D-4451-B818-78560B118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01482"/>
            <a:ext cx="10515600" cy="2825748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ECCB66C-05CB-49D9-B7E7-0C427D6D7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08338"/>
            <a:ext cx="10515600" cy="17668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0CC67B0-1237-46F2-B879-34B77487522D}"/>
              </a:ext>
            </a:extLst>
          </p:cNvPr>
          <p:cNvCxnSpPr/>
          <p:nvPr userDrawn="1"/>
        </p:nvCxnSpPr>
        <p:spPr>
          <a:xfrm>
            <a:off x="831850" y="1101482"/>
            <a:ext cx="105156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97C5F604-5875-43F7-B477-70FB1C8667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1050925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90C64D-9995-4CD5-AD94-B104F638C5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49" y="184778"/>
            <a:ext cx="4343365" cy="67535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547F72E-5064-4C5E-AB7F-BE55D321DE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093534"/>
            <a:ext cx="1267742" cy="64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134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gradFill>
          <a:gsLst>
            <a:gs pos="84000">
              <a:srgbClr val="EDEDED"/>
            </a:gs>
            <a:gs pos="57000">
              <a:schemeClr val="bg1"/>
            </a:gs>
            <a:gs pos="100000">
              <a:schemeClr val="bg2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5AE574C-C01D-4451-B818-78560B118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01482"/>
            <a:ext cx="10515600" cy="2825748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ECCB66C-05CB-49D9-B7E7-0C427D6D7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08338"/>
            <a:ext cx="10515600" cy="17668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0CC67B0-1237-46F2-B879-34B77487522D}"/>
              </a:ext>
            </a:extLst>
          </p:cNvPr>
          <p:cNvCxnSpPr/>
          <p:nvPr userDrawn="1"/>
        </p:nvCxnSpPr>
        <p:spPr>
          <a:xfrm>
            <a:off x="831850" y="1101482"/>
            <a:ext cx="105156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97C5F604-5875-43F7-B477-70FB1C8667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1050925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F9F2CB-EA79-4C5E-9229-EA26FA6FBE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49" y="184778"/>
            <a:ext cx="4343365" cy="67535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5EC796F-F356-478A-891A-18D91809F8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093534"/>
            <a:ext cx="1267742" cy="64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02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BB2845A-FE0D-4248-9631-7DC48D0A2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336"/>
            <a:ext cx="10515600" cy="4891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78B0C919-FF28-42EE-A4DF-11CA0D523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110594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AFDC72-9DA5-4DD9-88B4-F37DFF4DB4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10515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521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8E0E9-1525-4AB4-A8AF-8BF10D89D4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85335"/>
            <a:ext cx="5181600" cy="489162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A8448F-6F16-4184-A898-7F06CF6766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85335"/>
            <a:ext cx="5181600" cy="489162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A0B7BC85-F755-4A96-AA38-4AA14AE96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110594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0F7D2-D936-4BA8-B82F-8A02FEEA93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10515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348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22D2BB-B893-45AC-B4B9-21CF5F89E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85337"/>
            <a:ext cx="5157787" cy="58659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27EFEE-C04A-49BE-8AC8-1C93672FAC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71932"/>
            <a:ext cx="5157787" cy="43177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B977BB-61BD-47AD-991E-2E6E5CEC0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85336"/>
            <a:ext cx="5183188" cy="58659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B34560-D90F-4AA9-86F0-EA373D1678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71932"/>
            <a:ext cx="5183188" cy="43177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B693E223-7941-4E76-B7D4-7976938F5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110594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809C0C9-BF07-4FA6-AAC5-71F3DAE61F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356350"/>
            <a:ext cx="10515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519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B693E223-7941-4E76-B7D4-7976938F5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110594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809C0C9-BF07-4FA6-AAC5-71F3DAE61F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356350"/>
            <a:ext cx="10515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92CD1B3-C283-4C18-A693-4DACAD9CC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336"/>
            <a:ext cx="5257800" cy="4891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2D4DDA58-530A-42D0-A3D9-A3B40B587272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6273434" y="1279682"/>
            <a:ext cx="5080366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673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bg>
      <p:bgPr>
        <a:gradFill>
          <a:gsLst>
            <a:gs pos="84000">
              <a:srgbClr val="EDEDED"/>
            </a:gs>
            <a:gs pos="57000">
              <a:schemeClr val="bg1"/>
            </a:gs>
            <a:gs pos="100000">
              <a:schemeClr val="bg2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5AE574C-C01D-4451-B818-78560B118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01482"/>
            <a:ext cx="10515600" cy="2825748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ECCB66C-05CB-49D9-B7E7-0C427D6D7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08338"/>
            <a:ext cx="10515600" cy="17668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0CC67B0-1237-46F2-B879-34B77487522D}"/>
              </a:ext>
            </a:extLst>
          </p:cNvPr>
          <p:cNvCxnSpPr/>
          <p:nvPr/>
        </p:nvCxnSpPr>
        <p:spPr>
          <a:xfrm>
            <a:off x="831850" y="1101482"/>
            <a:ext cx="105156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97C5F604-5875-43F7-B477-70FB1C8667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1050925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F9F2CB-EA79-4C5E-9229-EA26FA6FBE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49" y="184778"/>
            <a:ext cx="4343365" cy="67535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5EC796F-F356-478A-891A-18D91809F8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093534"/>
            <a:ext cx="1267742" cy="649084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A31A216-24B2-8A10-25E2-A953D670501F}"/>
              </a:ext>
            </a:extLst>
          </p:cNvPr>
          <p:cNvCxnSpPr/>
          <p:nvPr userDrawn="1"/>
        </p:nvCxnSpPr>
        <p:spPr>
          <a:xfrm>
            <a:off x="831850" y="1101482"/>
            <a:ext cx="105156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E86DFA9A-EE95-446E-B56B-E824F7393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49" y="184778"/>
            <a:ext cx="4343365" cy="6753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45C050-60EC-DDD4-B103-064F5F39C3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093534"/>
            <a:ext cx="1267742" cy="64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810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BB2845A-FE0D-4248-9631-7DC48D0A2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336"/>
            <a:ext cx="10515600" cy="4891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78B0C919-FF28-42EE-A4DF-11CA0D523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110594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AFDC72-9DA5-4DD9-88B4-F37DFF4DB4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10515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698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8E0E9-1525-4AB4-A8AF-8BF10D89D4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85335"/>
            <a:ext cx="5181600" cy="489162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A8448F-6F16-4184-A898-7F06CF6766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85335"/>
            <a:ext cx="5181600" cy="489162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A0B7BC85-F755-4A96-AA38-4AA14AE96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110594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0F7D2-D936-4BA8-B82F-8A02FEEA93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10515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296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22D2BB-B893-45AC-B4B9-21CF5F89E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85337"/>
            <a:ext cx="5157787" cy="58659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27EFEE-C04A-49BE-8AC8-1C93672FAC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71932"/>
            <a:ext cx="5157787" cy="43177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B977BB-61BD-47AD-991E-2E6E5CEC0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85336"/>
            <a:ext cx="5183188" cy="58659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B34560-D90F-4AA9-86F0-EA373D1678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71932"/>
            <a:ext cx="5183188" cy="43177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B693E223-7941-4E76-B7D4-7976938F5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110594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809C0C9-BF07-4FA6-AAC5-71F3DAE61F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356350"/>
            <a:ext cx="10515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37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B693E223-7941-4E76-B7D4-7976938F5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110594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809C0C9-BF07-4FA6-AAC5-71F3DAE61F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356350"/>
            <a:ext cx="10515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92CD1B3-C283-4C18-A693-4DACAD9CC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336"/>
            <a:ext cx="5257800" cy="4891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2D4DDA58-530A-42D0-A3D9-A3B40B587272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6273434" y="1279682"/>
            <a:ext cx="5080366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8582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72062-0692-44AF-80AA-510E920DC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31146AF-8FF0-4747-B739-33F15879A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10515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853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9F3AEDD-038B-47AD-8D4C-6656F698AC5C}"/>
              </a:ext>
            </a:extLst>
          </p:cNvPr>
          <p:cNvSpPr/>
          <p:nvPr/>
        </p:nvSpPr>
        <p:spPr>
          <a:xfrm>
            <a:off x="9941169" y="6116638"/>
            <a:ext cx="2250832" cy="741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EEDB8C5-C704-4A0E-BB80-8B93D9EC2F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105105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74F4CE-395A-4073-FF24-4366DF594CB2}"/>
              </a:ext>
            </a:extLst>
          </p:cNvPr>
          <p:cNvSpPr/>
          <p:nvPr userDrawn="1"/>
        </p:nvSpPr>
        <p:spPr>
          <a:xfrm>
            <a:off x="9941169" y="6116638"/>
            <a:ext cx="2250832" cy="741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307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426E8-50A6-47D6-B45F-134145E07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C1316-9B30-4E35-91A7-4F8799CAE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B594DE-1DED-4824-B3AF-6D8B99419F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18091B2-691E-4F50-A189-2D612314C1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199" y="6356350"/>
            <a:ext cx="903732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128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BE5A1C-F765-4923-B698-01CBA0052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110594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E3F89C-32B6-4955-824F-31AA774240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85336"/>
            <a:ext cx="10515600" cy="4891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0410A-8F64-41F0-A611-DD8C96B97C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10515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10" name="Left Border">
            <a:extLst>
              <a:ext uri="{FF2B5EF4-FFF2-40B4-BE49-F238E27FC236}">
                <a16:creationId xmlns:a16="http://schemas.microsoft.com/office/drawing/2014/main" id="{77253CFD-18C2-49F0-A0AE-99A68668CF0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1480" cy="6858000"/>
          </a:xfrm>
          <a:prstGeom prst="rect">
            <a:avLst/>
          </a:prstGeom>
        </p:spPr>
      </p:pic>
      <p:pic>
        <p:nvPicPr>
          <p:cNvPr id="4" name="Left Border">
            <a:extLst>
              <a:ext uri="{FF2B5EF4-FFF2-40B4-BE49-F238E27FC236}">
                <a16:creationId xmlns:a16="http://schemas.microsoft.com/office/drawing/2014/main" id="{4B5F180D-EC3E-D0D7-577C-1F7E1A7766F1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14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706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49" r:id="rId11"/>
    <p:sldLayoutId id="2147483665" r:id="rId12"/>
    <p:sldLayoutId id="2147483650" r:id="rId13"/>
    <p:sldLayoutId id="2147483652" r:id="rId14"/>
    <p:sldLayoutId id="2147483653" r:id="rId15"/>
    <p:sldLayoutId id="2147483663" r:id="rId1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accent1"/>
          </a:solidFill>
          <a:latin typeface="+mj-lt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800" kern="1200">
          <a:solidFill>
            <a:schemeClr val="bg2">
              <a:lumMod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–"/>
        <a:defRPr sz="2000" kern="1200">
          <a:solidFill>
            <a:schemeClr val="bg2">
              <a:lumMod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svg"/><Relationship Id="rId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2719FA-685F-680B-E353-796BC958D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14242"/>
            <a:ext cx="10515600" cy="2825750"/>
          </a:xfrm>
        </p:spPr>
        <p:txBody>
          <a:bodyPr>
            <a:normAutofit/>
          </a:bodyPr>
          <a:lstStyle/>
          <a:p>
            <a:r>
              <a:rPr lang="en-US"/>
              <a:t>ACC.24 Integrating Complex Data Into Clinical Practice</a:t>
            </a:r>
            <a:br>
              <a:rPr lang="en-US"/>
            </a:br>
            <a:br>
              <a:rPr lang="en-US"/>
            </a:br>
            <a:r>
              <a:rPr lang="en-US"/>
              <a:t>SHASTA-2 Final Study Results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BBE89DE-2B51-ABBA-DB01-34F61E90B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20980"/>
            <a:ext cx="10515600" cy="1766887"/>
          </a:xfrm>
        </p:spPr>
        <p:txBody>
          <a:bodyPr>
            <a:noAutofit/>
          </a:bodyPr>
          <a:lstStyle/>
          <a:p>
            <a:r>
              <a:rPr lang="en-US"/>
              <a:t>Daniel Gaudet, MD, PhD</a:t>
            </a:r>
          </a:p>
          <a:p>
            <a:r>
              <a:rPr lang="en-US"/>
              <a:t>Clinician Researcher, Lipidology, Professor of Medicine</a:t>
            </a:r>
          </a:p>
          <a:p>
            <a:r>
              <a:rPr lang="en-US"/>
              <a:t>University of Montreal, Montreal, Canada</a:t>
            </a:r>
          </a:p>
        </p:txBody>
      </p:sp>
    </p:spTree>
    <p:extLst>
      <p:ext uri="{BB962C8B-B14F-4D97-AF65-F5344CB8AC3E}">
        <p14:creationId xmlns:p14="http://schemas.microsoft.com/office/powerpoint/2010/main" val="1395302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84484-D488-59B5-2DED-F65098812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1105949"/>
          </a:xfrm>
        </p:spPr>
        <p:txBody>
          <a:bodyPr anchor="t">
            <a:noAutofit/>
          </a:bodyPr>
          <a:lstStyle/>
          <a:p>
            <a:r>
              <a:rPr lang="en-US"/>
              <a:t>Key Features of </a:t>
            </a:r>
            <a:r>
              <a:rPr lang="en-US" err="1"/>
              <a:t>Plozasiran</a:t>
            </a:r>
            <a:r>
              <a:rPr lang="en-US"/>
              <a:t> RNAi Modality to Target APOC3, a Key Mediator of TG and Atherogenic Lipoproteins   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8469808-3329-CBD8-EB32-EB9A703EFA71}"/>
              </a:ext>
            </a:extLst>
          </p:cNvPr>
          <p:cNvGrpSpPr/>
          <p:nvPr/>
        </p:nvGrpSpPr>
        <p:grpSpPr>
          <a:xfrm>
            <a:off x="6075996" y="3027838"/>
            <a:ext cx="5420681" cy="3334315"/>
            <a:chOff x="973970" y="4221387"/>
            <a:chExt cx="6278215" cy="306330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A3707AC-BABD-E118-EE1B-4D9648D72DA9}"/>
                </a:ext>
              </a:extLst>
            </p:cNvPr>
            <p:cNvSpPr txBox="1"/>
            <p:nvPr/>
          </p:nvSpPr>
          <p:spPr>
            <a:xfrm>
              <a:off x="973970" y="4221387"/>
              <a:ext cx="3098676" cy="29268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</p:spPr>
          <p:txBody>
            <a:bodyPr wrap="none" tIns="18288" bIns="18288" anchor="ctr">
              <a:noAutofit/>
            </a:bodyPr>
            <a:lstStyle/>
            <a:p>
              <a:pPr algn="ctr">
                <a:lnSpc>
                  <a:spcPct val="85000"/>
                </a:lnSpc>
                <a:spcBef>
                  <a:spcPts val="0"/>
                </a:spcBef>
                <a:spcAft>
                  <a:spcPts val="600"/>
                </a:spcAft>
              </a:pPr>
              <a:r>
                <a:rPr lang="en-US" altLang="en-US" b="1" i="1">
                  <a:cs typeface="Arial" panose="020B0604020202020204" pitchFamily="34" charset="0"/>
                </a:rPr>
                <a:t>APOC3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2FC1006-0101-1C50-4B90-6D7E2B63C9D4}"/>
                </a:ext>
              </a:extLst>
            </p:cNvPr>
            <p:cNvSpPr txBox="1"/>
            <p:nvPr/>
          </p:nvSpPr>
          <p:spPr>
            <a:xfrm>
              <a:off x="4172778" y="4223481"/>
              <a:ext cx="2887768" cy="288369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</p:spPr>
          <p:txBody>
            <a:bodyPr wrap="none" tIns="18288" bIns="18288" anchor="ctr">
              <a:noAutofit/>
            </a:bodyPr>
            <a:lstStyle/>
            <a:p>
              <a:pPr algn="ctr">
                <a:lnSpc>
                  <a:spcPct val="85000"/>
                </a:lnSpc>
                <a:spcBef>
                  <a:spcPts val="0"/>
                </a:spcBef>
                <a:spcAft>
                  <a:spcPts val="600"/>
                </a:spcAft>
              </a:pPr>
              <a:r>
                <a:rPr lang="en-US" altLang="en-US" b="1" i="1">
                  <a:cs typeface="Arial" panose="020B0604020202020204" pitchFamily="34" charset="0"/>
                </a:rPr>
                <a:t>Plozasiran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D7A14E1-3669-9825-DE14-90132DC11E30}"/>
                </a:ext>
              </a:extLst>
            </p:cNvPr>
            <p:cNvGrpSpPr/>
            <p:nvPr/>
          </p:nvGrpSpPr>
          <p:grpSpPr>
            <a:xfrm>
              <a:off x="1021676" y="4499519"/>
              <a:ext cx="6230509" cy="2785172"/>
              <a:chOff x="1533855" y="998741"/>
              <a:chExt cx="8780775" cy="3925197"/>
            </a:xfrm>
          </p:grpSpPr>
          <p:pic>
            <p:nvPicPr>
              <p:cNvPr id="11" name="Picture 10" descr="A red rectangle with black border&#10;&#10;Description automatically generated">
                <a:extLst>
                  <a:ext uri="{FF2B5EF4-FFF2-40B4-BE49-F238E27FC236}">
                    <a16:creationId xmlns:a16="http://schemas.microsoft.com/office/drawing/2014/main" id="{E8867B4B-646A-B46C-05D5-699BB30E4B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alphaModFix amt="24000"/>
              </a:blip>
              <a:srcRect l="33361" t="11407" r="2" b="8493"/>
              <a:stretch/>
            </p:blipFill>
            <p:spPr>
              <a:xfrm>
                <a:off x="1584370" y="1844048"/>
                <a:ext cx="2778623" cy="2318875"/>
              </a:xfrm>
              <a:prstGeom prst="roundRect">
                <a:avLst/>
              </a:prstGeom>
            </p:spPr>
          </p:pic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17D6A60D-2E07-C0EE-5917-19BA2E860B65}"/>
                  </a:ext>
                </a:extLst>
              </p:cNvPr>
              <p:cNvSpPr/>
              <p:nvPr/>
            </p:nvSpPr>
            <p:spPr>
              <a:xfrm>
                <a:off x="2194205" y="2832031"/>
                <a:ext cx="853968" cy="358791"/>
              </a:xfrm>
              <a:prstGeom prst="roundRect">
                <a:avLst>
                  <a:gd name="adj" fmla="val 50000"/>
                </a:avLst>
              </a:prstGeom>
              <a:solidFill>
                <a:srgbClr val="002060">
                  <a:alpha val="40000"/>
                </a:srgb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lnSpc>
                    <a:spcPct val="85000"/>
                  </a:lnSpc>
                </a:pPr>
                <a:r>
                  <a:rPr lang="en-US" sz="800" b="1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LPL</a:t>
                </a: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CECE6D56-5849-743B-AC83-71619D537601}"/>
                  </a:ext>
                </a:extLst>
              </p:cNvPr>
              <p:cNvGrpSpPr/>
              <p:nvPr/>
            </p:nvGrpSpPr>
            <p:grpSpPr>
              <a:xfrm>
                <a:off x="2558525" y="1883816"/>
                <a:ext cx="1320812" cy="677543"/>
                <a:chOff x="957598" y="2232794"/>
                <a:chExt cx="1320812" cy="677543"/>
              </a:xfrm>
            </p:grpSpPr>
            <p:grpSp>
              <p:nvGrpSpPr>
                <p:cNvPr id="95" name="Group 94">
                  <a:extLst>
                    <a:ext uri="{FF2B5EF4-FFF2-40B4-BE49-F238E27FC236}">
                      <a16:creationId xmlns:a16="http://schemas.microsoft.com/office/drawing/2014/main" id="{E474FAA8-973F-14EE-BC83-777F28BD07F9}"/>
                    </a:ext>
                  </a:extLst>
                </p:cNvPr>
                <p:cNvGrpSpPr/>
                <p:nvPr/>
              </p:nvGrpSpPr>
              <p:grpSpPr>
                <a:xfrm>
                  <a:off x="957598" y="2232794"/>
                  <a:ext cx="1138688" cy="677543"/>
                  <a:chOff x="358980" y="3281804"/>
                  <a:chExt cx="1587539" cy="944622"/>
                </a:xfrm>
              </p:grpSpPr>
              <p:grpSp>
                <p:nvGrpSpPr>
                  <p:cNvPr id="97" name="Group 96">
                    <a:extLst>
                      <a:ext uri="{FF2B5EF4-FFF2-40B4-BE49-F238E27FC236}">
                        <a16:creationId xmlns:a16="http://schemas.microsoft.com/office/drawing/2014/main" id="{6ED0D10D-F3F5-C253-48D3-5CC4DBD6C31A}"/>
                      </a:ext>
                    </a:extLst>
                  </p:cNvPr>
                  <p:cNvGrpSpPr/>
                  <p:nvPr/>
                </p:nvGrpSpPr>
                <p:grpSpPr>
                  <a:xfrm>
                    <a:off x="655667" y="3471689"/>
                    <a:ext cx="981910" cy="754737"/>
                    <a:chOff x="646654" y="3254744"/>
                    <a:chExt cx="981910" cy="754737"/>
                  </a:xfrm>
                </p:grpSpPr>
                <p:pic>
                  <p:nvPicPr>
                    <p:cNvPr id="100" name="Picture 99" descr="A diagram of a cell&#10;&#10;Description automatically generated">
                      <a:extLst>
                        <a:ext uri="{FF2B5EF4-FFF2-40B4-BE49-F238E27FC236}">
                          <a16:creationId xmlns:a16="http://schemas.microsoft.com/office/drawing/2014/main" id="{C7BB335B-5666-BFD8-CD02-25C0936269B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>
                      <a:off x="902143" y="3254744"/>
                      <a:ext cx="726421" cy="726420"/>
                    </a:xfrm>
                    <a:prstGeom prst="rect">
                      <a:avLst/>
                    </a:prstGeom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</p:pic>
                <p:pic>
                  <p:nvPicPr>
                    <p:cNvPr id="101" name="Picture 100" descr="A structure of a cell&#10;&#10;Description automatically generated">
                      <a:extLst>
                        <a:ext uri="{FF2B5EF4-FFF2-40B4-BE49-F238E27FC236}">
                          <a16:creationId xmlns:a16="http://schemas.microsoft.com/office/drawing/2014/main" id="{1582682C-DCE9-24C4-940D-3E3E918E6FE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646654" y="3509259"/>
                      <a:ext cx="500222" cy="500222"/>
                    </a:xfrm>
                    <a:prstGeom prst="rect">
                      <a:avLst/>
                    </a:prstGeom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</p:pic>
              </p:grpSp>
              <p:sp>
                <p:nvSpPr>
                  <p:cNvPr id="98" name="TextBox 97">
                    <a:extLst>
                      <a:ext uri="{FF2B5EF4-FFF2-40B4-BE49-F238E27FC236}">
                        <a16:creationId xmlns:a16="http://schemas.microsoft.com/office/drawing/2014/main" id="{A7DAF446-5E81-ACA1-40F5-828ECC108405}"/>
                      </a:ext>
                    </a:extLst>
                  </p:cNvPr>
                  <p:cNvSpPr txBox="1"/>
                  <p:nvPr/>
                </p:nvSpPr>
                <p:spPr>
                  <a:xfrm>
                    <a:off x="544551" y="3281804"/>
                    <a:ext cx="1401968" cy="44568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>
                      <a:lnSpc>
                        <a:spcPct val="85000"/>
                      </a:lnSpc>
                    </a:pPr>
                    <a:r>
                      <a:rPr lang="en-US" sz="600">
                        <a:latin typeface="Arial Narrow" panose="020B0606020202030204" pitchFamily="34" charset="0"/>
                        <a:cs typeface="Arial" panose="020B0604020202020204" pitchFamily="34" charset="0"/>
                      </a:rPr>
                      <a:t>Chylomicron</a:t>
                    </a:r>
                  </a:p>
                </p:txBody>
              </p:sp>
              <p:sp>
                <p:nvSpPr>
                  <p:cNvPr id="99" name="TextBox 98">
                    <a:extLst>
                      <a:ext uri="{FF2B5EF4-FFF2-40B4-BE49-F238E27FC236}">
                        <a16:creationId xmlns:a16="http://schemas.microsoft.com/office/drawing/2014/main" id="{5AF0B5F5-42ED-5313-401E-694B6E74B114}"/>
                      </a:ext>
                    </a:extLst>
                  </p:cNvPr>
                  <p:cNvSpPr txBox="1"/>
                  <p:nvPr/>
                </p:nvSpPr>
                <p:spPr>
                  <a:xfrm>
                    <a:off x="358980" y="3498922"/>
                    <a:ext cx="891705" cy="44568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>
                      <a:lnSpc>
                        <a:spcPct val="85000"/>
                      </a:lnSpc>
                    </a:pPr>
                    <a:r>
                      <a:rPr lang="en-US" sz="600">
                        <a:latin typeface="Arial Narrow" panose="020B0606020202030204" pitchFamily="34" charset="0"/>
                        <a:cs typeface="Arial" panose="020B0604020202020204" pitchFamily="34" charset="0"/>
                      </a:rPr>
                      <a:t>VLDL</a:t>
                    </a:r>
                  </a:p>
                </p:txBody>
              </p:sp>
            </p:grpSp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B0752455-41B2-6582-062F-FF46505B606F}"/>
                    </a:ext>
                  </a:extLst>
                </p:cNvPr>
                <p:cNvSpPr txBox="1"/>
                <p:nvPr/>
              </p:nvSpPr>
              <p:spPr>
                <a:xfrm>
                  <a:off x="1501762" y="2467214"/>
                  <a:ext cx="776648" cy="239771"/>
                </a:xfrm>
                <a:prstGeom prst="roundRect">
                  <a:avLst>
                    <a:gd name="adj" fmla="val 24927"/>
                  </a:avLst>
                </a:prstGeom>
                <a:solidFill>
                  <a:srgbClr val="F2B55C">
                    <a:alpha val="70000"/>
                  </a:srgbClr>
                </a:solidFill>
              </p:spPr>
              <p:txBody>
                <a:bodyPr wrap="square" lIns="27432" tIns="9144" rIns="27432" bIns="9144" rtlCol="0" anchor="ctr">
                  <a:spAutoFit/>
                </a:bodyPr>
                <a:lstStyle/>
                <a:p>
                  <a:pPr algn="r">
                    <a:lnSpc>
                      <a:spcPct val="85000"/>
                    </a:lnSpc>
                  </a:pPr>
                  <a:r>
                    <a:rPr lang="en-US" sz="700" b="1">
                      <a:latin typeface="Arial Narrow" panose="020B0606020202030204" pitchFamily="34" charset="0"/>
                      <a:cs typeface="Arial" panose="020B0604020202020204" pitchFamily="34" charset="0"/>
                    </a:rPr>
                    <a:t>TRL</a:t>
                  </a: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C4420D6-D082-6415-A21E-E298A36E9D95}"/>
                  </a:ext>
                </a:extLst>
              </p:cNvPr>
              <p:cNvSpPr txBox="1"/>
              <p:nvPr/>
            </p:nvSpPr>
            <p:spPr>
              <a:xfrm>
                <a:off x="1533855" y="1917488"/>
                <a:ext cx="1376095" cy="956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US" altLang="en-US" sz="800" b="1" i="1">
                    <a:solidFill>
                      <a:schemeClr val="accent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APOC3 Inhibits TRL catabolism by LPL</a:t>
                </a:r>
              </a:p>
            </p:txBody>
          </p: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530A55AC-592B-BEFD-3144-5FF6BBE9C9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36195" y="3225114"/>
                <a:ext cx="0" cy="230051"/>
              </a:xfrm>
              <a:prstGeom prst="straightConnector1">
                <a:avLst/>
              </a:prstGeom>
              <a:ln w="28575">
                <a:solidFill>
                  <a:srgbClr val="002060">
                    <a:alpha val="40000"/>
                  </a:srgb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58A540D-1F75-AF9B-D411-15D01B6E21CE}"/>
                  </a:ext>
                </a:extLst>
              </p:cNvPr>
              <p:cNvSpPr txBox="1"/>
              <p:nvPr/>
            </p:nvSpPr>
            <p:spPr>
              <a:xfrm>
                <a:off x="1709105" y="998741"/>
                <a:ext cx="3873835" cy="9324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altLang="en-US" sz="1200" b="1">
                    <a:solidFill>
                      <a:schemeClr val="accent1"/>
                    </a:solidFill>
                    <a:cs typeface="Arial" panose="020B0604020202020204" pitchFamily="34" charset="0"/>
                  </a:rPr>
                  <a:t>APOC3 Inhibits TRL Catabolism and Hepatic Clearance Leading to Increased TGs</a:t>
                </a:r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D9D8B0D5-AF14-964C-1691-3B1B14BE3ED3}"/>
                  </a:ext>
                </a:extLst>
              </p:cNvPr>
              <p:cNvGrpSpPr/>
              <p:nvPr/>
            </p:nvGrpSpPr>
            <p:grpSpPr>
              <a:xfrm flipH="1">
                <a:off x="2185785" y="3477039"/>
                <a:ext cx="620525" cy="613750"/>
                <a:chOff x="1571239" y="4076492"/>
                <a:chExt cx="469149" cy="464028"/>
              </a:xfrm>
            </p:grpSpPr>
            <p:pic>
              <p:nvPicPr>
                <p:cNvPr id="88" name="Picture 87" descr="A structure of a cell&#10;&#10;Description automatically generated">
                  <a:extLst>
                    <a:ext uri="{FF2B5EF4-FFF2-40B4-BE49-F238E27FC236}">
                      <a16:creationId xmlns:a16="http://schemas.microsoft.com/office/drawing/2014/main" id="{8C677ECC-FF52-078B-34A1-266BF65CD4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alphaModFix amt="40000"/>
                </a:blip>
                <a:stretch>
                  <a:fillRect/>
                </a:stretch>
              </p:blipFill>
              <p:spPr>
                <a:xfrm>
                  <a:off x="1571239" y="4200487"/>
                  <a:ext cx="165344" cy="16534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89" name="Picture 88" descr="A structure of a cell&#10;&#10;Description automatically generated">
                  <a:extLst>
                    <a:ext uri="{FF2B5EF4-FFF2-40B4-BE49-F238E27FC236}">
                      <a16:creationId xmlns:a16="http://schemas.microsoft.com/office/drawing/2014/main" id="{55330026-CAD5-E534-6B0F-F1EB34F1149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alphaModFix amt="40000"/>
                </a:blip>
                <a:stretch>
                  <a:fillRect/>
                </a:stretch>
              </p:blipFill>
              <p:spPr>
                <a:xfrm>
                  <a:off x="1710688" y="4113877"/>
                  <a:ext cx="165344" cy="16534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90" name="Picture 89" descr="A diagram of a cell&#10;&#10;Description automatically generated">
                  <a:extLst>
                    <a:ext uri="{FF2B5EF4-FFF2-40B4-BE49-F238E27FC236}">
                      <a16:creationId xmlns:a16="http://schemas.microsoft.com/office/drawing/2014/main" id="{7E503F6C-1A7F-FFE0-E652-0C6E0851B69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alphaModFix amt="40000"/>
                </a:blip>
                <a:stretch>
                  <a:fillRect/>
                </a:stretch>
              </p:blipFill>
              <p:spPr>
                <a:xfrm>
                  <a:off x="1634227" y="4076492"/>
                  <a:ext cx="240112" cy="240113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91" name="Picture 90" descr="A diagram of a cell&#10;&#10;Description automatically generated">
                  <a:extLst>
                    <a:ext uri="{FF2B5EF4-FFF2-40B4-BE49-F238E27FC236}">
                      <a16:creationId xmlns:a16="http://schemas.microsoft.com/office/drawing/2014/main" id="{B7937B39-5BBA-23DA-02AA-7F7307EC941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alphaModFix amt="40000"/>
                </a:blip>
                <a:stretch>
                  <a:fillRect/>
                </a:stretch>
              </p:blipFill>
              <p:spPr>
                <a:xfrm>
                  <a:off x="1626323" y="4245775"/>
                  <a:ext cx="240112" cy="240114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92" name="Picture 91" descr="A structure of a cell&#10;&#10;Description automatically generated">
                  <a:extLst>
                    <a:ext uri="{FF2B5EF4-FFF2-40B4-BE49-F238E27FC236}">
                      <a16:creationId xmlns:a16="http://schemas.microsoft.com/office/drawing/2014/main" id="{ACD31860-9DED-161A-BFE4-1DB87D4E827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alphaModFix amt="40000"/>
                </a:blip>
                <a:stretch>
                  <a:fillRect/>
                </a:stretch>
              </p:blipFill>
              <p:spPr>
                <a:xfrm>
                  <a:off x="1710689" y="4375175"/>
                  <a:ext cx="165344" cy="16534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93" name="Picture 92" descr="A diagram of a cell&#10;&#10;Description automatically generated">
                  <a:extLst>
                    <a:ext uri="{FF2B5EF4-FFF2-40B4-BE49-F238E27FC236}">
                      <a16:creationId xmlns:a16="http://schemas.microsoft.com/office/drawing/2014/main" id="{39CC4BE3-5B2A-67A5-4AF1-E19C3A70B11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alphaModFix amt="40000"/>
                </a:blip>
                <a:stretch>
                  <a:fillRect/>
                </a:stretch>
              </p:blipFill>
              <p:spPr>
                <a:xfrm>
                  <a:off x="1800276" y="4184127"/>
                  <a:ext cx="240112" cy="240113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94" name="Picture 93" descr="A structure of a cell&#10;&#10;Description automatically generated">
                  <a:extLst>
                    <a:ext uri="{FF2B5EF4-FFF2-40B4-BE49-F238E27FC236}">
                      <a16:creationId xmlns:a16="http://schemas.microsoft.com/office/drawing/2014/main" id="{EFD28599-70B1-9AB0-C70D-0730DB2FB7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alphaModFix amt="40000"/>
                </a:blip>
                <a:stretch>
                  <a:fillRect/>
                </a:stretch>
              </p:blipFill>
              <p:spPr>
                <a:xfrm>
                  <a:off x="1854803" y="4365832"/>
                  <a:ext cx="165344" cy="16534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</p:grp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C0F33A6-2ED6-DA01-6177-C93C08468A78}"/>
                  </a:ext>
                </a:extLst>
              </p:cNvPr>
              <p:cNvSpPr txBox="1"/>
              <p:nvPr/>
            </p:nvSpPr>
            <p:spPr>
              <a:xfrm>
                <a:off x="1659551" y="3698188"/>
                <a:ext cx="659526" cy="347832"/>
              </a:xfrm>
              <a:prstGeom prst="roundRect">
                <a:avLst>
                  <a:gd name="adj" fmla="val 24927"/>
                </a:avLst>
              </a:prstGeom>
              <a:solidFill>
                <a:srgbClr val="F2B55C">
                  <a:alpha val="69804"/>
                </a:srgbClr>
              </a:solidFill>
            </p:spPr>
            <p:txBody>
              <a:bodyPr wrap="square" lIns="27432" tIns="9144" rIns="27432" bIns="9144" rtlCol="0" anchor="ctr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US" sz="600" b="1">
                    <a:solidFill>
                      <a:srgbClr val="7B5C3D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TRL-Remnants</a:t>
                </a:r>
              </a:p>
            </p:txBody>
          </p: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5798CA5B-E373-275C-EDF1-9A529AB7BBB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643388" y="2543788"/>
                <a:ext cx="225049" cy="230051"/>
              </a:xfrm>
              <a:prstGeom prst="straightConnector1">
                <a:avLst/>
              </a:prstGeom>
              <a:ln w="28575">
                <a:solidFill>
                  <a:srgbClr val="002060">
                    <a:alpha val="40000"/>
                  </a:srgb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EC1952CC-E71A-FB7F-7495-FA604237A13A}"/>
                  </a:ext>
                </a:extLst>
              </p:cNvPr>
              <p:cNvSpPr/>
              <p:nvPr/>
            </p:nvSpPr>
            <p:spPr>
              <a:xfrm>
                <a:off x="3076358" y="2821585"/>
                <a:ext cx="992207" cy="379681"/>
              </a:xfrm>
              <a:prstGeom prst="roundRect">
                <a:avLst>
                  <a:gd name="adj" fmla="val 50000"/>
                </a:avLst>
              </a:prstGeom>
              <a:solidFill>
                <a:srgbClr val="002060">
                  <a:alpha val="40000"/>
                </a:srgb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lnSpc>
                    <a:spcPct val="85000"/>
                  </a:lnSpc>
                </a:pPr>
                <a:r>
                  <a:rPr lang="en-US" sz="800" b="1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LPL </a:t>
                </a:r>
                <a:br>
                  <a:rPr lang="en-US" sz="800" b="1">
                    <a:solidFill>
                      <a:schemeClr val="bg1"/>
                    </a:solidFill>
                    <a:latin typeface="Arial Narrow" panose="020B0606020202030204" pitchFamily="34" charset="0"/>
                  </a:rPr>
                </a:br>
                <a:r>
                  <a:rPr lang="en-US" sz="800" b="1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Independent</a:t>
                </a:r>
              </a:p>
            </p:txBody>
          </p: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0921ED78-E5B8-3908-C311-F5D1CFCD1F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97050" y="2540701"/>
                <a:ext cx="225049" cy="230051"/>
              </a:xfrm>
              <a:prstGeom prst="straightConnector1">
                <a:avLst/>
              </a:prstGeom>
              <a:ln w="28575">
                <a:solidFill>
                  <a:srgbClr val="002060">
                    <a:alpha val="40000"/>
                  </a:srgb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93F17A0D-22C1-BF97-95AB-00B79D8542D6}"/>
                  </a:ext>
                </a:extLst>
              </p:cNvPr>
              <p:cNvGrpSpPr/>
              <p:nvPr/>
            </p:nvGrpSpPr>
            <p:grpSpPr>
              <a:xfrm>
                <a:off x="4007683" y="2908975"/>
                <a:ext cx="2974067" cy="1388393"/>
                <a:chOff x="1865641" y="3889115"/>
                <a:chExt cx="1933148" cy="902458"/>
              </a:xfrm>
            </p:grpSpPr>
            <p:pic>
              <p:nvPicPr>
                <p:cNvPr id="81" name="Picture 80" descr="A human liver with a black background&#10;&#10;Description automatically generated">
                  <a:extLst>
                    <a:ext uri="{FF2B5EF4-FFF2-40B4-BE49-F238E27FC236}">
                      <a16:creationId xmlns:a16="http://schemas.microsoft.com/office/drawing/2014/main" id="{2C83F753-D666-8C7C-A024-9F6E8B06EA4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241690" y="3889115"/>
                  <a:ext cx="1390698" cy="902458"/>
                </a:xfrm>
                <a:prstGeom prst="rect">
                  <a:avLst/>
                </a:prstGeom>
              </p:spPr>
            </p:pic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40CD65E6-95FB-942D-715F-62E0C477DEBC}"/>
                    </a:ext>
                  </a:extLst>
                </p:cNvPr>
                <p:cNvSpPr/>
                <p:nvPr/>
              </p:nvSpPr>
              <p:spPr>
                <a:xfrm rot="17045866">
                  <a:off x="2197555" y="4244397"/>
                  <a:ext cx="132451" cy="186765"/>
                </a:xfrm>
                <a:custGeom>
                  <a:avLst/>
                  <a:gdLst>
                    <a:gd name="connsiteX0" fmla="*/ 0 w 711200"/>
                    <a:gd name="connsiteY0" fmla="*/ 0 h 1002846"/>
                    <a:gd name="connsiteX1" fmla="*/ 177800 w 711200"/>
                    <a:gd name="connsiteY1" fmla="*/ 0 h 1002846"/>
                    <a:gd name="connsiteX2" fmla="*/ 355600 w 711200"/>
                    <a:gd name="connsiteY2" fmla="*/ 177800 h 1002846"/>
                    <a:gd name="connsiteX3" fmla="*/ 533400 w 711200"/>
                    <a:gd name="connsiteY3" fmla="*/ 0 h 1002846"/>
                    <a:gd name="connsiteX4" fmla="*/ 711200 w 711200"/>
                    <a:gd name="connsiteY4" fmla="*/ 0 h 1002846"/>
                    <a:gd name="connsiteX5" fmla="*/ 494015 w 711200"/>
                    <a:gd name="connsiteY5" fmla="*/ 327655 h 1002846"/>
                    <a:gd name="connsiteX6" fmla="*/ 454211 w 711200"/>
                    <a:gd name="connsiteY6" fmla="*/ 340011 h 1002846"/>
                    <a:gd name="connsiteX7" fmla="*/ 454211 w 711200"/>
                    <a:gd name="connsiteY7" fmla="*/ 898258 h 1002846"/>
                    <a:gd name="connsiteX8" fmla="*/ 349623 w 711200"/>
                    <a:gd name="connsiteY8" fmla="*/ 1002846 h 1002846"/>
                    <a:gd name="connsiteX9" fmla="*/ 245035 w 711200"/>
                    <a:gd name="connsiteY9" fmla="*/ 898258 h 1002846"/>
                    <a:gd name="connsiteX10" fmla="*/ 245035 w 711200"/>
                    <a:gd name="connsiteY10" fmla="*/ 336300 h 1002846"/>
                    <a:gd name="connsiteX11" fmla="*/ 217185 w 711200"/>
                    <a:gd name="connsiteY11" fmla="*/ 327655 h 1002846"/>
                    <a:gd name="connsiteX12" fmla="*/ 0 w 711200"/>
                    <a:gd name="connsiteY12" fmla="*/ 0 h 1002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11200" h="1002846">
                      <a:moveTo>
                        <a:pt x="0" y="0"/>
                      </a:moveTo>
                      <a:lnTo>
                        <a:pt x="177800" y="0"/>
                      </a:lnTo>
                      <a:cubicBezTo>
                        <a:pt x="177800" y="98196"/>
                        <a:pt x="257404" y="177800"/>
                        <a:pt x="355600" y="177800"/>
                      </a:cubicBezTo>
                      <a:cubicBezTo>
                        <a:pt x="453796" y="177800"/>
                        <a:pt x="533400" y="98196"/>
                        <a:pt x="533400" y="0"/>
                      </a:cubicBezTo>
                      <a:lnTo>
                        <a:pt x="711200" y="0"/>
                      </a:lnTo>
                      <a:cubicBezTo>
                        <a:pt x="711200" y="147294"/>
                        <a:pt x="621646" y="273672"/>
                        <a:pt x="494015" y="327655"/>
                      </a:cubicBezTo>
                      <a:lnTo>
                        <a:pt x="454211" y="340011"/>
                      </a:lnTo>
                      <a:lnTo>
                        <a:pt x="454211" y="898258"/>
                      </a:lnTo>
                      <a:cubicBezTo>
                        <a:pt x="454211" y="956020"/>
                        <a:pt x="407385" y="1002846"/>
                        <a:pt x="349623" y="1002846"/>
                      </a:cubicBezTo>
                      <a:cubicBezTo>
                        <a:pt x="291861" y="1002846"/>
                        <a:pt x="245035" y="956020"/>
                        <a:pt x="245035" y="898258"/>
                      </a:cubicBezTo>
                      <a:lnTo>
                        <a:pt x="245035" y="336300"/>
                      </a:lnTo>
                      <a:lnTo>
                        <a:pt x="217185" y="327655"/>
                      </a:lnTo>
                      <a:cubicBezTo>
                        <a:pt x="89554" y="273672"/>
                        <a:pt x="0" y="147294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endParaRPr lang="en-US" sz="1400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AEC84A68-2442-8999-A066-0846BDDA91D2}"/>
                    </a:ext>
                  </a:extLst>
                </p:cNvPr>
                <p:cNvSpPr/>
                <p:nvPr/>
              </p:nvSpPr>
              <p:spPr>
                <a:xfrm rot="17045866">
                  <a:off x="2180876" y="4412754"/>
                  <a:ext cx="121320" cy="186765"/>
                </a:xfrm>
                <a:custGeom>
                  <a:avLst/>
                  <a:gdLst>
                    <a:gd name="connsiteX0" fmla="*/ 0 w 651437"/>
                    <a:gd name="connsiteY0" fmla="*/ 0 h 1002846"/>
                    <a:gd name="connsiteX1" fmla="*/ 325719 w 651437"/>
                    <a:gd name="connsiteY1" fmla="*/ 155388 h 1002846"/>
                    <a:gd name="connsiteX2" fmla="*/ 651437 w 651437"/>
                    <a:gd name="connsiteY2" fmla="*/ 0 h 1002846"/>
                    <a:gd name="connsiteX3" fmla="*/ 452503 w 651437"/>
                    <a:gd name="connsiteY3" fmla="*/ 286354 h 1002846"/>
                    <a:gd name="connsiteX4" fmla="*/ 427914 w 651437"/>
                    <a:gd name="connsiteY4" fmla="*/ 293637 h 1002846"/>
                    <a:gd name="connsiteX5" fmla="*/ 430307 w 651437"/>
                    <a:gd name="connsiteY5" fmla="*/ 305490 h 1002846"/>
                    <a:gd name="connsiteX6" fmla="*/ 430307 w 651437"/>
                    <a:gd name="connsiteY6" fmla="*/ 898258 h 1002846"/>
                    <a:gd name="connsiteX7" fmla="*/ 325719 w 651437"/>
                    <a:gd name="connsiteY7" fmla="*/ 1002846 h 1002846"/>
                    <a:gd name="connsiteX8" fmla="*/ 221131 w 651437"/>
                    <a:gd name="connsiteY8" fmla="*/ 898258 h 1002846"/>
                    <a:gd name="connsiteX9" fmla="*/ 221131 w 651437"/>
                    <a:gd name="connsiteY9" fmla="*/ 305490 h 1002846"/>
                    <a:gd name="connsiteX10" fmla="*/ 223524 w 651437"/>
                    <a:gd name="connsiteY10" fmla="*/ 293637 h 1002846"/>
                    <a:gd name="connsiteX11" fmla="*/ 198934 w 651437"/>
                    <a:gd name="connsiteY11" fmla="*/ 286354 h 1002846"/>
                    <a:gd name="connsiteX12" fmla="*/ 0 w 651437"/>
                    <a:gd name="connsiteY12" fmla="*/ 0 h 1002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51437" h="1002846">
                      <a:moveTo>
                        <a:pt x="0" y="0"/>
                      </a:moveTo>
                      <a:cubicBezTo>
                        <a:pt x="76892" y="97819"/>
                        <a:pt x="197565" y="155388"/>
                        <a:pt x="325719" y="155388"/>
                      </a:cubicBezTo>
                      <a:cubicBezTo>
                        <a:pt x="453871" y="155388"/>
                        <a:pt x="574545" y="97819"/>
                        <a:pt x="651437" y="0"/>
                      </a:cubicBezTo>
                      <a:cubicBezTo>
                        <a:pt x="651437" y="128728"/>
                        <a:pt x="569408" y="239176"/>
                        <a:pt x="452503" y="286354"/>
                      </a:cubicBezTo>
                      <a:lnTo>
                        <a:pt x="427914" y="293637"/>
                      </a:lnTo>
                      <a:lnTo>
                        <a:pt x="430307" y="305490"/>
                      </a:lnTo>
                      <a:lnTo>
                        <a:pt x="430307" y="898258"/>
                      </a:lnTo>
                      <a:cubicBezTo>
                        <a:pt x="430307" y="956020"/>
                        <a:pt x="383481" y="1002846"/>
                        <a:pt x="325719" y="1002846"/>
                      </a:cubicBezTo>
                      <a:cubicBezTo>
                        <a:pt x="267957" y="1002846"/>
                        <a:pt x="221131" y="956020"/>
                        <a:pt x="221131" y="898258"/>
                      </a:cubicBezTo>
                      <a:lnTo>
                        <a:pt x="221131" y="305490"/>
                      </a:lnTo>
                      <a:lnTo>
                        <a:pt x="223524" y="293637"/>
                      </a:lnTo>
                      <a:lnTo>
                        <a:pt x="198934" y="286354"/>
                      </a:lnTo>
                      <a:cubicBezTo>
                        <a:pt x="82029" y="239176"/>
                        <a:pt x="0" y="128728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endParaRPr lang="en-US" sz="1400">
                    <a:latin typeface="Arial Narrow" panose="020B0606020202030204" pitchFamily="34" charset="0"/>
                  </a:endParaRPr>
                </a:p>
              </p:txBody>
            </p:sp>
            <p:pic>
              <p:nvPicPr>
                <p:cNvPr id="84" name="Picture 83" descr="A structure of a cell&#10;&#10;Description automatically generated">
                  <a:extLst>
                    <a:ext uri="{FF2B5EF4-FFF2-40B4-BE49-F238E27FC236}">
                      <a16:creationId xmlns:a16="http://schemas.microsoft.com/office/drawing/2014/main" id="{99EBE06E-B316-1965-D42A-D1BCAEF642E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alphaModFix amt="40000"/>
                </a:blip>
                <a:stretch>
                  <a:fillRect/>
                </a:stretch>
              </p:blipFill>
              <p:spPr>
                <a:xfrm>
                  <a:off x="1865641" y="4367420"/>
                  <a:ext cx="170329" cy="170330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85" name="Freeform: Shape 84">
                  <a:extLst>
                    <a:ext uri="{FF2B5EF4-FFF2-40B4-BE49-F238E27FC236}">
                      <a16:creationId xmlns:a16="http://schemas.microsoft.com/office/drawing/2014/main" id="{695C0657-CB94-69E4-BD9D-AEDAAA855B47}"/>
                    </a:ext>
                  </a:extLst>
                </p:cNvPr>
                <p:cNvSpPr/>
                <p:nvPr/>
              </p:nvSpPr>
              <p:spPr>
                <a:xfrm rot="6816739">
                  <a:off x="3566163" y="4059335"/>
                  <a:ext cx="132451" cy="186765"/>
                </a:xfrm>
                <a:custGeom>
                  <a:avLst/>
                  <a:gdLst>
                    <a:gd name="connsiteX0" fmla="*/ 0 w 711200"/>
                    <a:gd name="connsiteY0" fmla="*/ 0 h 1002846"/>
                    <a:gd name="connsiteX1" fmla="*/ 177800 w 711200"/>
                    <a:gd name="connsiteY1" fmla="*/ 0 h 1002846"/>
                    <a:gd name="connsiteX2" fmla="*/ 355600 w 711200"/>
                    <a:gd name="connsiteY2" fmla="*/ 177800 h 1002846"/>
                    <a:gd name="connsiteX3" fmla="*/ 533400 w 711200"/>
                    <a:gd name="connsiteY3" fmla="*/ 0 h 1002846"/>
                    <a:gd name="connsiteX4" fmla="*/ 711200 w 711200"/>
                    <a:gd name="connsiteY4" fmla="*/ 0 h 1002846"/>
                    <a:gd name="connsiteX5" fmla="*/ 494015 w 711200"/>
                    <a:gd name="connsiteY5" fmla="*/ 327655 h 1002846"/>
                    <a:gd name="connsiteX6" fmla="*/ 454211 w 711200"/>
                    <a:gd name="connsiteY6" fmla="*/ 340011 h 1002846"/>
                    <a:gd name="connsiteX7" fmla="*/ 454211 w 711200"/>
                    <a:gd name="connsiteY7" fmla="*/ 898258 h 1002846"/>
                    <a:gd name="connsiteX8" fmla="*/ 349623 w 711200"/>
                    <a:gd name="connsiteY8" fmla="*/ 1002846 h 1002846"/>
                    <a:gd name="connsiteX9" fmla="*/ 245035 w 711200"/>
                    <a:gd name="connsiteY9" fmla="*/ 898258 h 1002846"/>
                    <a:gd name="connsiteX10" fmla="*/ 245035 w 711200"/>
                    <a:gd name="connsiteY10" fmla="*/ 336300 h 1002846"/>
                    <a:gd name="connsiteX11" fmla="*/ 217185 w 711200"/>
                    <a:gd name="connsiteY11" fmla="*/ 327655 h 1002846"/>
                    <a:gd name="connsiteX12" fmla="*/ 0 w 711200"/>
                    <a:gd name="connsiteY12" fmla="*/ 0 h 1002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11200" h="1002846">
                      <a:moveTo>
                        <a:pt x="0" y="0"/>
                      </a:moveTo>
                      <a:lnTo>
                        <a:pt x="177800" y="0"/>
                      </a:lnTo>
                      <a:cubicBezTo>
                        <a:pt x="177800" y="98196"/>
                        <a:pt x="257404" y="177800"/>
                        <a:pt x="355600" y="177800"/>
                      </a:cubicBezTo>
                      <a:cubicBezTo>
                        <a:pt x="453796" y="177800"/>
                        <a:pt x="533400" y="98196"/>
                        <a:pt x="533400" y="0"/>
                      </a:cubicBezTo>
                      <a:lnTo>
                        <a:pt x="711200" y="0"/>
                      </a:lnTo>
                      <a:cubicBezTo>
                        <a:pt x="711200" y="147294"/>
                        <a:pt x="621646" y="273672"/>
                        <a:pt x="494015" y="327655"/>
                      </a:cubicBezTo>
                      <a:lnTo>
                        <a:pt x="454211" y="340011"/>
                      </a:lnTo>
                      <a:lnTo>
                        <a:pt x="454211" y="898258"/>
                      </a:lnTo>
                      <a:cubicBezTo>
                        <a:pt x="454211" y="956020"/>
                        <a:pt x="407385" y="1002846"/>
                        <a:pt x="349623" y="1002846"/>
                      </a:cubicBezTo>
                      <a:cubicBezTo>
                        <a:pt x="291861" y="1002846"/>
                        <a:pt x="245035" y="956020"/>
                        <a:pt x="245035" y="898258"/>
                      </a:cubicBezTo>
                      <a:lnTo>
                        <a:pt x="245035" y="336300"/>
                      </a:lnTo>
                      <a:lnTo>
                        <a:pt x="217185" y="327655"/>
                      </a:lnTo>
                      <a:cubicBezTo>
                        <a:pt x="89554" y="273672"/>
                        <a:pt x="0" y="147294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endParaRPr lang="en-US" sz="1400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86" name="Freeform: Shape 85">
                  <a:extLst>
                    <a:ext uri="{FF2B5EF4-FFF2-40B4-BE49-F238E27FC236}">
                      <a16:creationId xmlns:a16="http://schemas.microsoft.com/office/drawing/2014/main" id="{24F9218A-6ACE-AE69-A917-DDF135E118AD}"/>
                    </a:ext>
                  </a:extLst>
                </p:cNvPr>
                <p:cNvSpPr/>
                <p:nvPr/>
              </p:nvSpPr>
              <p:spPr>
                <a:xfrm rot="7644354">
                  <a:off x="3473866" y="4239662"/>
                  <a:ext cx="121320" cy="186765"/>
                </a:xfrm>
                <a:custGeom>
                  <a:avLst/>
                  <a:gdLst>
                    <a:gd name="connsiteX0" fmla="*/ 0 w 651437"/>
                    <a:gd name="connsiteY0" fmla="*/ 0 h 1002846"/>
                    <a:gd name="connsiteX1" fmla="*/ 325719 w 651437"/>
                    <a:gd name="connsiteY1" fmla="*/ 155388 h 1002846"/>
                    <a:gd name="connsiteX2" fmla="*/ 651437 w 651437"/>
                    <a:gd name="connsiteY2" fmla="*/ 0 h 1002846"/>
                    <a:gd name="connsiteX3" fmla="*/ 452503 w 651437"/>
                    <a:gd name="connsiteY3" fmla="*/ 286354 h 1002846"/>
                    <a:gd name="connsiteX4" fmla="*/ 427914 w 651437"/>
                    <a:gd name="connsiteY4" fmla="*/ 293637 h 1002846"/>
                    <a:gd name="connsiteX5" fmla="*/ 430307 w 651437"/>
                    <a:gd name="connsiteY5" fmla="*/ 305490 h 1002846"/>
                    <a:gd name="connsiteX6" fmla="*/ 430307 w 651437"/>
                    <a:gd name="connsiteY6" fmla="*/ 898258 h 1002846"/>
                    <a:gd name="connsiteX7" fmla="*/ 325719 w 651437"/>
                    <a:gd name="connsiteY7" fmla="*/ 1002846 h 1002846"/>
                    <a:gd name="connsiteX8" fmla="*/ 221131 w 651437"/>
                    <a:gd name="connsiteY8" fmla="*/ 898258 h 1002846"/>
                    <a:gd name="connsiteX9" fmla="*/ 221131 w 651437"/>
                    <a:gd name="connsiteY9" fmla="*/ 305490 h 1002846"/>
                    <a:gd name="connsiteX10" fmla="*/ 223524 w 651437"/>
                    <a:gd name="connsiteY10" fmla="*/ 293637 h 1002846"/>
                    <a:gd name="connsiteX11" fmla="*/ 198934 w 651437"/>
                    <a:gd name="connsiteY11" fmla="*/ 286354 h 1002846"/>
                    <a:gd name="connsiteX12" fmla="*/ 0 w 651437"/>
                    <a:gd name="connsiteY12" fmla="*/ 0 h 1002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51437" h="1002846">
                      <a:moveTo>
                        <a:pt x="0" y="0"/>
                      </a:moveTo>
                      <a:cubicBezTo>
                        <a:pt x="76892" y="97819"/>
                        <a:pt x="197565" y="155388"/>
                        <a:pt x="325719" y="155388"/>
                      </a:cubicBezTo>
                      <a:cubicBezTo>
                        <a:pt x="453871" y="155388"/>
                        <a:pt x="574545" y="97819"/>
                        <a:pt x="651437" y="0"/>
                      </a:cubicBezTo>
                      <a:cubicBezTo>
                        <a:pt x="651437" y="128728"/>
                        <a:pt x="569408" y="239176"/>
                        <a:pt x="452503" y="286354"/>
                      </a:cubicBezTo>
                      <a:lnTo>
                        <a:pt x="427914" y="293637"/>
                      </a:lnTo>
                      <a:lnTo>
                        <a:pt x="430307" y="305490"/>
                      </a:lnTo>
                      <a:lnTo>
                        <a:pt x="430307" y="898258"/>
                      </a:lnTo>
                      <a:cubicBezTo>
                        <a:pt x="430307" y="956020"/>
                        <a:pt x="383481" y="1002846"/>
                        <a:pt x="325719" y="1002846"/>
                      </a:cubicBezTo>
                      <a:cubicBezTo>
                        <a:pt x="267957" y="1002846"/>
                        <a:pt x="221131" y="956020"/>
                        <a:pt x="221131" y="898258"/>
                      </a:cubicBezTo>
                      <a:lnTo>
                        <a:pt x="221131" y="305490"/>
                      </a:lnTo>
                      <a:lnTo>
                        <a:pt x="223524" y="293637"/>
                      </a:lnTo>
                      <a:lnTo>
                        <a:pt x="198934" y="286354"/>
                      </a:lnTo>
                      <a:cubicBezTo>
                        <a:pt x="82029" y="239176"/>
                        <a:pt x="0" y="128728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endParaRPr lang="en-US" sz="1400">
                    <a:latin typeface="Arial Narrow" panose="020B0606020202030204" pitchFamily="34" charset="0"/>
                  </a:endParaRPr>
                </a:p>
              </p:txBody>
            </p:sp>
            <p:pic>
              <p:nvPicPr>
                <p:cNvPr id="87" name="Picture 86" descr="A structure of a cell&#10;&#10;Description automatically generated">
                  <a:extLst>
                    <a:ext uri="{FF2B5EF4-FFF2-40B4-BE49-F238E27FC236}">
                      <a16:creationId xmlns:a16="http://schemas.microsoft.com/office/drawing/2014/main" id="{AF463545-6D5F-175E-E92D-B5E37DAAA1E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653726" y="4126247"/>
                  <a:ext cx="145063" cy="145064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</p:grpSp>
          <p:pic>
            <p:nvPicPr>
              <p:cNvPr id="23" name="Graphic 22">
                <a:extLst>
                  <a:ext uri="{FF2B5EF4-FFF2-40B4-BE49-F238E27FC236}">
                    <a16:creationId xmlns:a16="http://schemas.microsoft.com/office/drawing/2014/main" id="{4658659E-B419-5DED-50F0-955F3A1068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 rot="20100859">
                <a:off x="4830351" y="3068367"/>
                <a:ext cx="500607" cy="500607"/>
              </a:xfrm>
              <a:prstGeom prst="rect">
                <a:avLst/>
              </a:prstGeom>
            </p:spPr>
          </p:pic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153861B5-170C-3D23-5FCC-B7BAEF3D0F75}"/>
                  </a:ext>
                </a:extLst>
              </p:cNvPr>
              <p:cNvSpPr/>
              <p:nvPr/>
            </p:nvSpPr>
            <p:spPr>
              <a:xfrm>
                <a:off x="4784359" y="3163616"/>
                <a:ext cx="479057" cy="161502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>
                  <a:lnSpc>
                    <a:spcPct val="85000"/>
                  </a:lnSpc>
                </a:pPr>
                <a:r>
                  <a:rPr lang="en-US" sz="600" b="1">
                    <a:latin typeface="Arial Narrow" panose="020B0606020202030204" pitchFamily="34" charset="0"/>
                  </a:rPr>
                  <a:t>APOC3</a:t>
                </a:r>
              </a:p>
            </p:txBody>
          </p:sp>
          <p:pic>
            <p:nvPicPr>
              <p:cNvPr id="25" name="Picture 24" descr="A structure of a cell&#10;&#10;Description automatically generated">
                <a:extLst>
                  <a:ext uri="{FF2B5EF4-FFF2-40B4-BE49-F238E27FC236}">
                    <a16:creationId xmlns:a16="http://schemas.microsoft.com/office/drawing/2014/main" id="{3D069120-6869-247F-857B-C19F3920E0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alphaModFix amt="50000"/>
              </a:blip>
              <a:stretch>
                <a:fillRect/>
              </a:stretch>
            </p:blipFill>
            <p:spPr>
              <a:xfrm>
                <a:off x="4056667" y="3251143"/>
                <a:ext cx="358792" cy="35879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265801F0-B6DC-420C-F3F8-BF644FCD88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55129" y="3199636"/>
                <a:ext cx="145913" cy="125482"/>
              </a:xfrm>
              <a:prstGeom prst="straightConnector1">
                <a:avLst/>
              </a:prstGeom>
              <a:ln w="28575">
                <a:solidFill>
                  <a:srgbClr val="002060">
                    <a:alpha val="40000"/>
                  </a:srgb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D8B72F45-82E3-872F-2392-958107D501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68332" y="3797002"/>
                <a:ext cx="902601" cy="0"/>
              </a:xfrm>
              <a:prstGeom prst="straightConnector1">
                <a:avLst/>
              </a:prstGeom>
              <a:ln w="28575">
                <a:solidFill>
                  <a:srgbClr val="002060">
                    <a:alpha val="40000"/>
                  </a:srgb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D3203BC7-7F3A-8924-97F6-9752C17BD2A9}"/>
                  </a:ext>
                </a:extLst>
              </p:cNvPr>
              <p:cNvGrpSpPr/>
              <p:nvPr/>
            </p:nvGrpSpPr>
            <p:grpSpPr>
              <a:xfrm rot="1210537">
                <a:off x="3795525" y="2559950"/>
                <a:ext cx="547211" cy="201376"/>
                <a:chOff x="3619866" y="3325118"/>
                <a:chExt cx="300768" cy="201376"/>
              </a:xfrm>
            </p:grpSpPr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id="{F760E821-1574-33A3-A7A3-AD7E87DD9B5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19866" y="3434515"/>
                  <a:ext cx="300768" cy="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>
                  <a:extLst>
                    <a:ext uri="{FF2B5EF4-FFF2-40B4-BE49-F238E27FC236}">
                      <a16:creationId xmlns:a16="http://schemas.microsoft.com/office/drawing/2014/main" id="{1E55F8EB-B2E9-9018-A567-76BAB1CB178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20634" y="3325118"/>
                  <a:ext cx="0" cy="201376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62A4A508-FB5B-3B44-CF28-FAF4F69940A9}"/>
                  </a:ext>
                </a:extLst>
              </p:cNvPr>
              <p:cNvGrpSpPr/>
              <p:nvPr/>
            </p:nvGrpSpPr>
            <p:grpSpPr>
              <a:xfrm flipH="1">
                <a:off x="2696966" y="3272749"/>
                <a:ext cx="204648" cy="201376"/>
                <a:chOff x="3594674" y="3325118"/>
                <a:chExt cx="300768" cy="201376"/>
              </a:xfrm>
            </p:grpSpPr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71E94C17-DEA5-2402-217E-6F300BF23D0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594674" y="3425806"/>
                  <a:ext cx="300768" cy="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id="{45483C1F-0BA2-01A6-5AF2-7A382FF4B18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95442" y="3325118"/>
                  <a:ext cx="0" cy="201376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1C7A99AF-8DC8-6C9A-C64B-74114002D9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39603" y="1343510"/>
                <a:ext cx="0" cy="3178353"/>
              </a:xfrm>
              <a:prstGeom prst="line">
                <a:avLst/>
              </a:prstGeom>
              <a:ln w="762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15A5F17-C5B5-5D5B-9F5E-125AFAB2CF8C}"/>
                  </a:ext>
                </a:extLst>
              </p:cNvPr>
              <p:cNvSpPr txBox="1"/>
              <p:nvPr/>
            </p:nvSpPr>
            <p:spPr>
              <a:xfrm>
                <a:off x="1609659" y="4126937"/>
                <a:ext cx="2839921" cy="7970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US" altLang="en-US" sz="1000" b="1" i="1">
                    <a:solidFill>
                      <a:schemeClr val="accent1"/>
                    </a:solidFill>
                    <a:cs typeface="Arial" panose="020B0604020202020204" pitchFamily="34" charset="0"/>
                  </a:rPr>
                  <a:t>APOC3 inhibits TRL and </a:t>
                </a:r>
                <a:br>
                  <a:rPr lang="en-US" altLang="en-US" sz="1000" b="1" i="1">
                    <a:solidFill>
                      <a:schemeClr val="accent1"/>
                    </a:solidFill>
                    <a:cs typeface="Arial" panose="020B0604020202020204" pitchFamily="34" charset="0"/>
                  </a:rPr>
                </a:br>
                <a:r>
                  <a:rPr lang="en-US" altLang="en-US" sz="1000" b="1" i="1">
                    <a:solidFill>
                      <a:schemeClr val="accent1"/>
                    </a:solidFill>
                    <a:cs typeface="Arial" panose="020B0604020202020204" pitchFamily="34" charset="0"/>
                  </a:rPr>
                  <a:t>remnant clearance by inhibiting uptake by liver receptors</a:t>
                </a:r>
              </a:p>
            </p:txBody>
          </p:sp>
          <p:pic>
            <p:nvPicPr>
              <p:cNvPr id="32" name="Graphic 31">
                <a:extLst>
                  <a:ext uri="{FF2B5EF4-FFF2-40B4-BE49-F238E27FC236}">
                    <a16:creationId xmlns:a16="http://schemas.microsoft.com/office/drawing/2014/main" id="{2C5F63DE-B107-AE89-FDA5-516FADE7A3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6128045" y="3082725"/>
                <a:ext cx="423962" cy="423962"/>
              </a:xfrm>
              <a:prstGeom prst="rect">
                <a:avLst/>
              </a:prstGeom>
            </p:spPr>
          </p:pic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458F6F74-F8A9-ABCF-C708-36FB9AD7E248}"/>
                  </a:ext>
                </a:extLst>
              </p:cNvPr>
              <p:cNvSpPr/>
              <p:nvPr/>
            </p:nvSpPr>
            <p:spPr>
              <a:xfrm>
                <a:off x="6128045" y="3180930"/>
                <a:ext cx="479057" cy="16150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>
                  <a:lnSpc>
                    <a:spcPct val="85000"/>
                  </a:lnSpc>
                </a:pPr>
                <a:r>
                  <a:rPr lang="en-US" sz="600" b="1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APOC3</a:t>
                </a:r>
              </a:p>
            </p:txBody>
          </p: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04E3567B-48CC-EE37-D9B1-CB1EBD1305F4}"/>
                  </a:ext>
                </a:extLst>
              </p:cNvPr>
              <p:cNvGrpSpPr/>
              <p:nvPr/>
            </p:nvGrpSpPr>
            <p:grpSpPr>
              <a:xfrm>
                <a:off x="5860954" y="2481573"/>
                <a:ext cx="1554907" cy="639240"/>
                <a:chOff x="1785722" y="-130356"/>
                <a:chExt cx="3858296" cy="1586194"/>
              </a:xfrm>
            </p:grpSpPr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CBCE8B1E-C151-B120-4C10-623140127DFE}"/>
                    </a:ext>
                  </a:extLst>
                </p:cNvPr>
                <p:cNvSpPr txBox="1"/>
                <p:nvPr/>
              </p:nvSpPr>
              <p:spPr>
                <a:xfrm>
                  <a:off x="1785722" y="-130356"/>
                  <a:ext cx="3858296" cy="8009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85000"/>
                    </a:lnSpc>
                    <a:spcBef>
                      <a:spcPts val="0"/>
                    </a:spcBef>
                    <a:spcAft>
                      <a:spcPts val="600"/>
                    </a:spcAft>
                  </a:pPr>
                  <a:r>
                    <a:rPr lang="en-US" altLang="en-US" sz="1200" b="1">
                      <a:cs typeface="Arial" panose="020B0604020202020204" pitchFamily="34" charset="0"/>
                    </a:rPr>
                    <a:t>Plozasiran</a:t>
                  </a:r>
                </a:p>
              </p:txBody>
            </p:sp>
            <p:pic>
              <p:nvPicPr>
                <p:cNvPr id="76" name="Picture 75">
                  <a:extLst>
                    <a:ext uri="{FF2B5EF4-FFF2-40B4-BE49-F238E27FC236}">
                      <a16:creationId xmlns:a16="http://schemas.microsoft.com/office/drawing/2014/main" id="{16B98CE5-7515-8B17-CFD8-05386CA4CAC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rcRect/>
                <a:stretch/>
              </p:blipFill>
              <p:spPr>
                <a:xfrm rot="18985974">
                  <a:off x="3167221" y="1188486"/>
                  <a:ext cx="1309137" cy="267352"/>
                </a:xfrm>
                <a:prstGeom prst="rect">
                  <a:avLst/>
                </a:prstGeom>
              </p:spPr>
            </p:pic>
          </p:grpSp>
          <p:pic>
            <p:nvPicPr>
              <p:cNvPr id="35" name="Picture 34" descr="A structure of a cell&#10;&#10;Description automatically generated">
                <a:extLst>
                  <a:ext uri="{FF2B5EF4-FFF2-40B4-BE49-F238E27FC236}">
                    <a16:creationId xmlns:a16="http://schemas.microsoft.com/office/drawing/2014/main" id="{CEB757F3-82A4-D2D4-9D8F-6FC4EC1451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62767" y="3565793"/>
                <a:ext cx="358792" cy="35879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36" name="Picture 35" descr="A red rectangle with black border&#10;&#10;Description automatically generated">
                <a:extLst>
                  <a:ext uri="{FF2B5EF4-FFF2-40B4-BE49-F238E27FC236}">
                    <a16:creationId xmlns:a16="http://schemas.microsoft.com/office/drawing/2014/main" id="{5F2AA4DC-7E59-1694-34E1-A918C115925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alphaModFix amt="24000"/>
              </a:blip>
              <a:srcRect l="33361" t="11407" r="2" b="8493"/>
              <a:stretch/>
            </p:blipFill>
            <p:spPr>
              <a:xfrm flipH="1">
                <a:off x="6952472" y="1844048"/>
                <a:ext cx="2778623" cy="2318875"/>
              </a:xfrm>
              <a:prstGeom prst="roundRect">
                <a:avLst/>
              </a:prstGeom>
            </p:spPr>
          </p:pic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DB604464-0D88-1F3E-FFED-864435D04B7A}"/>
                  </a:ext>
                </a:extLst>
              </p:cNvPr>
              <p:cNvSpPr/>
              <p:nvPr/>
            </p:nvSpPr>
            <p:spPr>
              <a:xfrm rot="8382879">
                <a:off x="6248279" y="3602887"/>
                <a:ext cx="186646" cy="287330"/>
              </a:xfrm>
              <a:custGeom>
                <a:avLst/>
                <a:gdLst>
                  <a:gd name="connsiteX0" fmla="*/ 0 w 651437"/>
                  <a:gd name="connsiteY0" fmla="*/ 0 h 1002846"/>
                  <a:gd name="connsiteX1" fmla="*/ 325719 w 651437"/>
                  <a:gd name="connsiteY1" fmla="*/ 155388 h 1002846"/>
                  <a:gd name="connsiteX2" fmla="*/ 651437 w 651437"/>
                  <a:gd name="connsiteY2" fmla="*/ 0 h 1002846"/>
                  <a:gd name="connsiteX3" fmla="*/ 452503 w 651437"/>
                  <a:gd name="connsiteY3" fmla="*/ 286354 h 1002846"/>
                  <a:gd name="connsiteX4" fmla="*/ 427914 w 651437"/>
                  <a:gd name="connsiteY4" fmla="*/ 293637 h 1002846"/>
                  <a:gd name="connsiteX5" fmla="*/ 430307 w 651437"/>
                  <a:gd name="connsiteY5" fmla="*/ 305490 h 1002846"/>
                  <a:gd name="connsiteX6" fmla="*/ 430307 w 651437"/>
                  <a:gd name="connsiteY6" fmla="*/ 898258 h 1002846"/>
                  <a:gd name="connsiteX7" fmla="*/ 325719 w 651437"/>
                  <a:gd name="connsiteY7" fmla="*/ 1002846 h 1002846"/>
                  <a:gd name="connsiteX8" fmla="*/ 221131 w 651437"/>
                  <a:gd name="connsiteY8" fmla="*/ 898258 h 1002846"/>
                  <a:gd name="connsiteX9" fmla="*/ 221131 w 651437"/>
                  <a:gd name="connsiteY9" fmla="*/ 305490 h 1002846"/>
                  <a:gd name="connsiteX10" fmla="*/ 223524 w 651437"/>
                  <a:gd name="connsiteY10" fmla="*/ 293637 h 1002846"/>
                  <a:gd name="connsiteX11" fmla="*/ 198934 w 651437"/>
                  <a:gd name="connsiteY11" fmla="*/ 286354 h 1002846"/>
                  <a:gd name="connsiteX12" fmla="*/ 0 w 651437"/>
                  <a:gd name="connsiteY12" fmla="*/ 0 h 1002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51437" h="1002846">
                    <a:moveTo>
                      <a:pt x="0" y="0"/>
                    </a:moveTo>
                    <a:cubicBezTo>
                      <a:pt x="76892" y="97819"/>
                      <a:pt x="197565" y="155388"/>
                      <a:pt x="325719" y="155388"/>
                    </a:cubicBezTo>
                    <a:cubicBezTo>
                      <a:pt x="453871" y="155388"/>
                      <a:pt x="574545" y="97819"/>
                      <a:pt x="651437" y="0"/>
                    </a:cubicBezTo>
                    <a:cubicBezTo>
                      <a:pt x="651437" y="128728"/>
                      <a:pt x="569408" y="239176"/>
                      <a:pt x="452503" y="286354"/>
                    </a:cubicBezTo>
                    <a:lnTo>
                      <a:pt x="427914" y="293637"/>
                    </a:lnTo>
                    <a:lnTo>
                      <a:pt x="430307" y="305490"/>
                    </a:lnTo>
                    <a:lnTo>
                      <a:pt x="430307" y="898258"/>
                    </a:lnTo>
                    <a:cubicBezTo>
                      <a:pt x="430307" y="956020"/>
                      <a:pt x="383481" y="1002846"/>
                      <a:pt x="325719" y="1002846"/>
                    </a:cubicBezTo>
                    <a:cubicBezTo>
                      <a:pt x="267957" y="1002846"/>
                      <a:pt x="221131" y="956020"/>
                      <a:pt x="221131" y="898258"/>
                    </a:cubicBezTo>
                    <a:lnTo>
                      <a:pt x="221131" y="305490"/>
                    </a:lnTo>
                    <a:lnTo>
                      <a:pt x="223524" y="293637"/>
                    </a:lnTo>
                    <a:lnTo>
                      <a:pt x="198934" y="286354"/>
                    </a:lnTo>
                    <a:cubicBezTo>
                      <a:pt x="82029" y="239176"/>
                      <a:pt x="0" y="128728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1400">
                  <a:latin typeface="Arial Narrow" panose="020B0606020202030204" pitchFamily="34" charset="0"/>
                </a:endParaRPr>
              </a:p>
            </p:txBody>
          </p:sp>
          <p:pic>
            <p:nvPicPr>
              <p:cNvPr id="38" name="Picture 37" descr="A structure of a cell&#10;&#10;Description automatically generated">
                <a:extLst>
                  <a:ext uri="{FF2B5EF4-FFF2-40B4-BE49-F238E27FC236}">
                    <a16:creationId xmlns:a16="http://schemas.microsoft.com/office/drawing/2014/main" id="{121A7B5D-E66F-2182-6A28-D5AAB8ABD7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92695" y="3758595"/>
                <a:ext cx="358792" cy="35879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B5A20CDE-1B9B-7EE4-B6BF-56A2AC918A51}"/>
                  </a:ext>
                </a:extLst>
              </p:cNvPr>
              <p:cNvGrpSpPr/>
              <p:nvPr/>
            </p:nvGrpSpPr>
            <p:grpSpPr>
              <a:xfrm flipH="1">
                <a:off x="7561079" y="1856737"/>
                <a:ext cx="1366266" cy="707305"/>
                <a:chOff x="796982" y="2203035"/>
                <a:chExt cx="1366266" cy="707305"/>
              </a:xfrm>
            </p:grpSpPr>
            <p:grpSp>
              <p:nvGrpSpPr>
                <p:cNvPr id="68" name="Group 67">
                  <a:extLst>
                    <a:ext uri="{FF2B5EF4-FFF2-40B4-BE49-F238E27FC236}">
                      <a16:creationId xmlns:a16="http://schemas.microsoft.com/office/drawing/2014/main" id="{43A3B045-731A-5694-9741-FFD2F8D87ACD}"/>
                    </a:ext>
                  </a:extLst>
                </p:cNvPr>
                <p:cNvGrpSpPr/>
                <p:nvPr/>
              </p:nvGrpSpPr>
              <p:grpSpPr>
                <a:xfrm>
                  <a:off x="796982" y="2203035"/>
                  <a:ext cx="1366266" cy="707305"/>
                  <a:chOff x="135049" y="3240311"/>
                  <a:chExt cx="1904829" cy="986115"/>
                </a:xfrm>
              </p:grpSpPr>
              <p:grpSp>
                <p:nvGrpSpPr>
                  <p:cNvPr id="70" name="Group 69">
                    <a:extLst>
                      <a:ext uri="{FF2B5EF4-FFF2-40B4-BE49-F238E27FC236}">
                        <a16:creationId xmlns:a16="http://schemas.microsoft.com/office/drawing/2014/main" id="{76CB67D3-9714-81F6-D8F9-248CEA28016C}"/>
                      </a:ext>
                    </a:extLst>
                  </p:cNvPr>
                  <p:cNvGrpSpPr/>
                  <p:nvPr/>
                </p:nvGrpSpPr>
                <p:grpSpPr>
                  <a:xfrm>
                    <a:off x="655667" y="3471689"/>
                    <a:ext cx="981910" cy="754737"/>
                    <a:chOff x="646654" y="3254744"/>
                    <a:chExt cx="981910" cy="754737"/>
                  </a:xfrm>
                </p:grpSpPr>
                <p:pic>
                  <p:nvPicPr>
                    <p:cNvPr id="73" name="Picture 72" descr="A diagram of a cell&#10;&#10;Description automatically generated">
                      <a:extLst>
                        <a:ext uri="{FF2B5EF4-FFF2-40B4-BE49-F238E27FC236}">
                          <a16:creationId xmlns:a16="http://schemas.microsoft.com/office/drawing/2014/main" id="{2CE8B9C9-D156-7245-1398-88B005313AF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>
                      <a:alphaModFix/>
                    </a:blip>
                    <a:stretch>
                      <a:fillRect/>
                    </a:stretch>
                  </p:blipFill>
                  <p:spPr>
                    <a:xfrm>
                      <a:off x="902143" y="3254744"/>
                      <a:ext cx="726421" cy="726420"/>
                    </a:xfrm>
                    <a:prstGeom prst="rect">
                      <a:avLst/>
                    </a:prstGeom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</p:pic>
                <p:pic>
                  <p:nvPicPr>
                    <p:cNvPr id="74" name="Picture 73" descr="A structure of a cell&#10;&#10;Description automatically generated">
                      <a:extLst>
                        <a:ext uri="{FF2B5EF4-FFF2-40B4-BE49-F238E27FC236}">
                          <a16:creationId xmlns:a16="http://schemas.microsoft.com/office/drawing/2014/main" id="{8EBF406E-82F9-4B9D-CAAC-F52234DE9E22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>
                      <a:alphaModFix/>
                    </a:blip>
                    <a:stretch>
                      <a:fillRect/>
                    </a:stretch>
                  </p:blipFill>
                  <p:spPr>
                    <a:xfrm>
                      <a:off x="646654" y="3509259"/>
                      <a:ext cx="500222" cy="500222"/>
                    </a:xfrm>
                    <a:prstGeom prst="rect">
                      <a:avLst/>
                    </a:prstGeom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</p:pic>
              </p:grpSp>
              <p:sp>
                <p:nvSpPr>
                  <p:cNvPr id="71" name="TextBox 70">
                    <a:extLst>
                      <a:ext uri="{FF2B5EF4-FFF2-40B4-BE49-F238E27FC236}">
                        <a16:creationId xmlns:a16="http://schemas.microsoft.com/office/drawing/2014/main" id="{BA156E67-A2F9-0CDE-C73B-5DEE9EE24C79}"/>
                      </a:ext>
                    </a:extLst>
                  </p:cNvPr>
                  <p:cNvSpPr txBox="1"/>
                  <p:nvPr/>
                </p:nvSpPr>
                <p:spPr>
                  <a:xfrm>
                    <a:off x="637907" y="3240311"/>
                    <a:ext cx="1401971" cy="44568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>
                      <a:lnSpc>
                        <a:spcPct val="85000"/>
                      </a:lnSpc>
                    </a:pPr>
                    <a:r>
                      <a:rPr lang="en-US" sz="600">
                        <a:latin typeface="Arial Narrow" panose="020B0606020202030204" pitchFamily="34" charset="0"/>
                        <a:cs typeface="Arial" panose="020B0604020202020204" pitchFamily="34" charset="0"/>
                      </a:rPr>
                      <a:t>Chylomicron</a:t>
                    </a:r>
                  </a:p>
                </p:txBody>
              </p:sp>
              <p:sp>
                <p:nvSpPr>
                  <p:cNvPr id="72" name="TextBox 71">
                    <a:extLst>
                      <a:ext uri="{FF2B5EF4-FFF2-40B4-BE49-F238E27FC236}">
                        <a16:creationId xmlns:a16="http://schemas.microsoft.com/office/drawing/2014/main" id="{8A7BE475-51ED-57C4-91D3-A03D8AB59CFC}"/>
                      </a:ext>
                    </a:extLst>
                  </p:cNvPr>
                  <p:cNvSpPr txBox="1"/>
                  <p:nvPr/>
                </p:nvSpPr>
                <p:spPr>
                  <a:xfrm>
                    <a:off x="135049" y="3457432"/>
                    <a:ext cx="891707" cy="44568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>
                      <a:lnSpc>
                        <a:spcPct val="85000"/>
                      </a:lnSpc>
                    </a:pPr>
                    <a:r>
                      <a:rPr lang="en-US" sz="600">
                        <a:latin typeface="Arial Narrow" panose="020B0606020202030204" pitchFamily="34" charset="0"/>
                        <a:cs typeface="Arial" panose="020B0604020202020204" pitchFamily="34" charset="0"/>
                      </a:rPr>
                      <a:t>VLDL</a:t>
                    </a:r>
                  </a:p>
                </p:txBody>
              </p:sp>
            </p:grpSp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F87BFE59-E15E-9B89-6D0F-67B9E4977D95}"/>
                    </a:ext>
                  </a:extLst>
                </p:cNvPr>
                <p:cNvSpPr txBox="1"/>
                <p:nvPr/>
              </p:nvSpPr>
              <p:spPr>
                <a:xfrm>
                  <a:off x="1368586" y="2530460"/>
                  <a:ext cx="776645" cy="239770"/>
                </a:xfrm>
                <a:prstGeom prst="roundRect">
                  <a:avLst>
                    <a:gd name="adj" fmla="val 24927"/>
                  </a:avLst>
                </a:prstGeom>
                <a:solidFill>
                  <a:srgbClr val="F2B55C">
                    <a:alpha val="70000"/>
                  </a:srgbClr>
                </a:solidFill>
              </p:spPr>
              <p:txBody>
                <a:bodyPr wrap="square" lIns="27432" tIns="9144" rIns="27432" bIns="9144" rtlCol="0" anchor="ctr">
                  <a:spAutoFit/>
                </a:bodyPr>
                <a:lstStyle/>
                <a:p>
                  <a:pPr>
                    <a:lnSpc>
                      <a:spcPct val="85000"/>
                    </a:lnSpc>
                  </a:pPr>
                  <a:r>
                    <a:rPr lang="en-US" sz="700" b="1">
                      <a:latin typeface="Arial Narrow" panose="020B0606020202030204" pitchFamily="34" charset="0"/>
                      <a:cs typeface="Arial" panose="020B0604020202020204" pitchFamily="34" charset="0"/>
                    </a:rPr>
                    <a:t>TRL</a:t>
                  </a:r>
                </a:p>
              </p:txBody>
            </p:sp>
          </p:grpSp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50B59090-1C6E-D33B-3023-2FFA50629AF5}"/>
                  </a:ext>
                </a:extLst>
              </p:cNvPr>
              <p:cNvSpPr/>
              <p:nvPr/>
            </p:nvSpPr>
            <p:spPr>
              <a:xfrm>
                <a:off x="7324003" y="2791351"/>
                <a:ext cx="940822" cy="358791"/>
              </a:xfrm>
              <a:prstGeom prst="roundRect">
                <a:avLst>
                  <a:gd name="adj" fmla="val 50000"/>
                </a:avLst>
              </a:prstGeom>
              <a:solidFill>
                <a:srgbClr val="002060">
                  <a:alpha val="40000"/>
                </a:srgb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lnSpc>
                    <a:spcPct val="85000"/>
                  </a:lnSpc>
                </a:pPr>
                <a:r>
                  <a:rPr lang="en-US" sz="800" b="1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LPL</a:t>
                </a:r>
                <a:br>
                  <a:rPr lang="en-US" sz="800" b="1">
                    <a:solidFill>
                      <a:schemeClr val="bg1"/>
                    </a:solidFill>
                    <a:latin typeface="Arial Narrow" panose="020B0606020202030204" pitchFamily="34" charset="0"/>
                  </a:rPr>
                </a:br>
                <a:r>
                  <a:rPr lang="en-US" sz="800" b="1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Independent</a:t>
                </a:r>
              </a:p>
            </p:txBody>
          </p: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A62A6189-5A52-5A8D-6E79-1B3BA76212E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773186" y="2522158"/>
                <a:ext cx="225049" cy="230051"/>
              </a:xfrm>
              <a:prstGeom prst="straightConnector1">
                <a:avLst/>
              </a:prstGeom>
              <a:ln w="28575">
                <a:solidFill>
                  <a:srgbClr val="002060">
                    <a:alpha val="40000"/>
                  </a:srgb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8D8F515A-0982-9A03-FF0B-130C14E15EBB}"/>
                  </a:ext>
                </a:extLst>
              </p:cNvPr>
              <p:cNvSpPr/>
              <p:nvPr/>
            </p:nvSpPr>
            <p:spPr>
              <a:xfrm>
                <a:off x="8318893" y="2780905"/>
                <a:ext cx="879470" cy="379681"/>
              </a:xfrm>
              <a:prstGeom prst="roundRect">
                <a:avLst>
                  <a:gd name="adj" fmla="val 50000"/>
                </a:avLst>
              </a:prstGeom>
              <a:solidFill>
                <a:srgbClr val="002060">
                  <a:alpha val="40000"/>
                </a:srgb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lnSpc>
                    <a:spcPct val="85000"/>
                  </a:lnSpc>
                </a:pPr>
                <a:r>
                  <a:rPr lang="en-US" sz="800" b="1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LPL </a:t>
                </a:r>
              </a:p>
            </p:txBody>
          </p:sp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EBC6E854-4F2A-EC45-8ACF-8B836F0575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26848" y="2519071"/>
                <a:ext cx="225049" cy="230051"/>
              </a:xfrm>
              <a:prstGeom prst="straightConnector1">
                <a:avLst/>
              </a:prstGeom>
              <a:ln w="28575">
                <a:solidFill>
                  <a:srgbClr val="002060">
                    <a:alpha val="40000"/>
                  </a:srgb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67844189-0012-3AF8-E8EF-EB814BE4FA1F}"/>
                  </a:ext>
                </a:extLst>
              </p:cNvPr>
              <p:cNvSpPr/>
              <p:nvPr/>
            </p:nvSpPr>
            <p:spPr>
              <a:xfrm>
                <a:off x="7850385" y="3186768"/>
                <a:ext cx="635558" cy="367156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lnSpc>
                    <a:spcPct val="85000"/>
                  </a:lnSpc>
                </a:pPr>
                <a:r>
                  <a:rPr lang="en-US" sz="800" b="1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APOC3</a:t>
                </a:r>
              </a:p>
            </p:txBody>
          </p: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196FB56F-0134-CECD-7197-00169BB44B0E}"/>
                  </a:ext>
                </a:extLst>
              </p:cNvPr>
              <p:cNvGrpSpPr/>
              <p:nvPr/>
            </p:nvGrpSpPr>
            <p:grpSpPr>
              <a:xfrm>
                <a:off x="8537782" y="3418025"/>
                <a:ext cx="1193310" cy="695455"/>
                <a:chOff x="7436447" y="5346155"/>
                <a:chExt cx="1193310" cy="695455"/>
              </a:xfrm>
            </p:grpSpPr>
            <p:grpSp>
              <p:nvGrpSpPr>
                <p:cNvPr id="59" name="Group 58">
                  <a:extLst>
                    <a:ext uri="{FF2B5EF4-FFF2-40B4-BE49-F238E27FC236}">
                      <a16:creationId xmlns:a16="http://schemas.microsoft.com/office/drawing/2014/main" id="{37847053-AAE4-09ED-C14F-AC4323F1A138}"/>
                    </a:ext>
                  </a:extLst>
                </p:cNvPr>
                <p:cNvGrpSpPr/>
                <p:nvPr/>
              </p:nvGrpSpPr>
              <p:grpSpPr>
                <a:xfrm>
                  <a:off x="7436447" y="5427858"/>
                  <a:ext cx="620523" cy="613752"/>
                  <a:chOff x="1571239" y="4076492"/>
                  <a:chExt cx="469149" cy="464028"/>
                </a:xfrm>
              </p:grpSpPr>
              <p:pic>
                <p:nvPicPr>
                  <p:cNvPr id="61" name="Picture 60" descr="A diagram of a cell&#10;&#10;Description automatically generated">
                    <a:extLst>
                      <a:ext uri="{FF2B5EF4-FFF2-40B4-BE49-F238E27FC236}">
                        <a16:creationId xmlns:a16="http://schemas.microsoft.com/office/drawing/2014/main" id="{CA50F678-A5EA-47CF-824C-202E9D77F6B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1634227" y="4076492"/>
                    <a:ext cx="240112" cy="240113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</p:pic>
              <p:pic>
                <p:nvPicPr>
                  <p:cNvPr id="62" name="Picture 61" descr="A structure of a cell&#10;&#10;Description automatically generated">
                    <a:extLst>
                      <a:ext uri="{FF2B5EF4-FFF2-40B4-BE49-F238E27FC236}">
                        <a16:creationId xmlns:a16="http://schemas.microsoft.com/office/drawing/2014/main" id="{E5975B92-3C48-B2B9-486C-4C2308F38E7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710689" y="4113876"/>
                    <a:ext cx="165344" cy="165345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</p:pic>
              <p:pic>
                <p:nvPicPr>
                  <p:cNvPr id="63" name="Picture 62" descr="A diagram of a cell&#10;&#10;Description automatically generated">
                    <a:extLst>
                      <a:ext uri="{FF2B5EF4-FFF2-40B4-BE49-F238E27FC236}">
                        <a16:creationId xmlns:a16="http://schemas.microsoft.com/office/drawing/2014/main" id="{D43DAB42-5B17-CC9C-B978-DDAA137C799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1626323" y="4245775"/>
                    <a:ext cx="240112" cy="240113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</p:pic>
              <p:pic>
                <p:nvPicPr>
                  <p:cNvPr id="64" name="Picture 63" descr="A structure of a cell&#10;&#10;Description automatically generated">
                    <a:extLst>
                      <a:ext uri="{FF2B5EF4-FFF2-40B4-BE49-F238E27FC236}">
                        <a16:creationId xmlns:a16="http://schemas.microsoft.com/office/drawing/2014/main" id="{C4CC244A-E419-6036-AC3B-5DE3156AE24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571239" y="4200487"/>
                    <a:ext cx="165344" cy="165345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</p:pic>
              <p:pic>
                <p:nvPicPr>
                  <p:cNvPr id="65" name="Picture 64" descr="A diagram of a cell&#10;&#10;Description automatically generated">
                    <a:extLst>
                      <a:ext uri="{FF2B5EF4-FFF2-40B4-BE49-F238E27FC236}">
                        <a16:creationId xmlns:a16="http://schemas.microsoft.com/office/drawing/2014/main" id="{C076EA61-A8B4-D4EA-7F61-DEF460D82C9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1800276" y="4184127"/>
                    <a:ext cx="240112" cy="240113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</p:pic>
              <p:pic>
                <p:nvPicPr>
                  <p:cNvPr id="66" name="Picture 65" descr="A structure of a cell&#10;&#10;Description automatically generated">
                    <a:extLst>
                      <a:ext uri="{FF2B5EF4-FFF2-40B4-BE49-F238E27FC236}">
                        <a16:creationId xmlns:a16="http://schemas.microsoft.com/office/drawing/2014/main" id="{8DE70467-1A28-E0C9-5FEC-A7A79FBD298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854803" y="4365832"/>
                    <a:ext cx="165344" cy="165345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</p:pic>
              <p:pic>
                <p:nvPicPr>
                  <p:cNvPr id="67" name="Picture 66" descr="A structure of a cell&#10;&#10;Description automatically generated">
                    <a:extLst>
                      <a:ext uri="{FF2B5EF4-FFF2-40B4-BE49-F238E27FC236}">
                        <a16:creationId xmlns:a16="http://schemas.microsoft.com/office/drawing/2014/main" id="{885178D9-6190-D47C-FC90-0570F9424D0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710689" y="4375175"/>
                    <a:ext cx="165344" cy="165345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</p:pic>
            </p:grp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0E824E72-705F-24F4-4168-EB591F247D5E}"/>
                    </a:ext>
                  </a:extLst>
                </p:cNvPr>
                <p:cNvSpPr txBox="1"/>
                <p:nvPr/>
              </p:nvSpPr>
              <p:spPr>
                <a:xfrm flipH="1">
                  <a:off x="7929878" y="5346155"/>
                  <a:ext cx="699879" cy="347833"/>
                </a:xfrm>
                <a:prstGeom prst="roundRect">
                  <a:avLst>
                    <a:gd name="adj" fmla="val 24927"/>
                  </a:avLst>
                </a:prstGeom>
                <a:solidFill>
                  <a:srgbClr val="F2B55C">
                    <a:alpha val="69804"/>
                  </a:srgbClr>
                </a:solidFill>
              </p:spPr>
              <p:txBody>
                <a:bodyPr wrap="square" lIns="27432" tIns="9144" rIns="27432" bIns="9144" rtlCol="0" anchor="ctr">
                  <a:spAutoFit/>
                </a:bodyPr>
                <a:lstStyle/>
                <a:p>
                  <a:pPr>
                    <a:lnSpc>
                      <a:spcPct val="85000"/>
                    </a:lnSpc>
                  </a:pPr>
                  <a:r>
                    <a:rPr lang="en-US" sz="600" b="1">
                      <a:latin typeface="Arial Narrow" panose="020B0606020202030204" pitchFamily="34" charset="0"/>
                      <a:cs typeface="Arial" panose="020B0604020202020204" pitchFamily="34" charset="0"/>
                    </a:rPr>
                    <a:t>TRL-Remnants</a:t>
                  </a:r>
                </a:p>
              </p:txBody>
            </p:sp>
          </p:grp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72AE267F-4AF3-5B40-AB09-189B305B21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23191" y="3220218"/>
                <a:ext cx="0" cy="230051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AA486BB-43E2-1103-7725-1F2D9A315F98}"/>
                  </a:ext>
                </a:extLst>
              </p:cNvPr>
              <p:cNvSpPr txBox="1"/>
              <p:nvPr/>
            </p:nvSpPr>
            <p:spPr>
              <a:xfrm>
                <a:off x="6096267" y="4219071"/>
                <a:ext cx="2056532" cy="6276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US" altLang="en-US" sz="1000" b="1" i="1">
                    <a:solidFill>
                      <a:srgbClr val="008400"/>
                    </a:solidFill>
                    <a:cs typeface="Arial" panose="020B0604020202020204" pitchFamily="34" charset="0"/>
                  </a:rPr>
                  <a:t>Increased TRL &amp; </a:t>
                </a:r>
                <a:br>
                  <a:rPr lang="en-US" altLang="en-US" sz="1000" b="1" i="1">
                    <a:solidFill>
                      <a:srgbClr val="008400"/>
                    </a:solidFill>
                    <a:cs typeface="Arial" panose="020B0604020202020204" pitchFamily="34" charset="0"/>
                  </a:rPr>
                </a:br>
                <a:r>
                  <a:rPr lang="en-US" altLang="en-US" sz="1000" b="1" i="1">
                    <a:solidFill>
                      <a:srgbClr val="008400"/>
                    </a:solidFill>
                    <a:cs typeface="Arial" panose="020B0604020202020204" pitchFamily="34" charset="0"/>
                  </a:rPr>
                  <a:t>TRL remnant clearance</a:t>
                </a:r>
              </a:p>
            </p:txBody>
          </p: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86BBFAC8-1233-9C36-DC56-F894FB08AD2E}"/>
                  </a:ext>
                </a:extLst>
              </p:cNvPr>
              <p:cNvGrpSpPr/>
              <p:nvPr/>
            </p:nvGrpSpPr>
            <p:grpSpPr>
              <a:xfrm>
                <a:off x="8479122" y="3241494"/>
                <a:ext cx="204648" cy="201376"/>
                <a:chOff x="3619866" y="3325118"/>
                <a:chExt cx="300768" cy="201376"/>
              </a:xfrm>
            </p:grpSpPr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D8B9F690-B135-A95B-2AF0-FD502ED2043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19866" y="3425806"/>
                  <a:ext cx="300768" cy="0"/>
                </a:xfrm>
                <a:prstGeom prst="line">
                  <a:avLst/>
                </a:prstGeom>
                <a:ln w="285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DD8B762F-A08D-30F2-5986-D9A8B8BC5EC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20634" y="3325118"/>
                  <a:ext cx="0" cy="201376"/>
                </a:xfrm>
                <a:prstGeom prst="line">
                  <a:avLst/>
                </a:prstGeom>
                <a:ln w="285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EFF77F35-C49C-537C-B2CD-F83636AFCC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952472" y="3823360"/>
                <a:ext cx="1348464" cy="0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65EA05F8-C0C8-7E17-CD99-2C7C6F3E17D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72423" y="3172342"/>
                <a:ext cx="309502" cy="198004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0F9CE188-53C0-EC40-F4B0-58CFBA58CDDC}"/>
                  </a:ext>
                </a:extLst>
              </p:cNvPr>
              <p:cNvGrpSpPr/>
              <p:nvPr/>
            </p:nvGrpSpPr>
            <p:grpSpPr>
              <a:xfrm rot="20389463" flipH="1">
                <a:off x="6946371" y="2498937"/>
                <a:ext cx="547211" cy="201376"/>
                <a:chOff x="3619866" y="3325118"/>
                <a:chExt cx="300768" cy="201376"/>
              </a:xfrm>
            </p:grpSpPr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3D3F3A4A-4BAD-5F5F-31B5-DEF798E3DFC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19866" y="3434515"/>
                  <a:ext cx="300768" cy="0"/>
                </a:xfrm>
                <a:prstGeom prst="line">
                  <a:avLst/>
                </a:prstGeom>
                <a:ln w="285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F43ED701-6C70-E8EC-A7CA-54E9DECB014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20634" y="3325118"/>
                  <a:ext cx="0" cy="201376"/>
                </a:xfrm>
                <a:prstGeom prst="line">
                  <a:avLst/>
                </a:prstGeom>
                <a:ln w="285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A393BFF-2E5F-C320-718F-3C08856F642A}"/>
                  </a:ext>
                </a:extLst>
              </p:cNvPr>
              <p:cNvSpPr txBox="1"/>
              <p:nvPr/>
            </p:nvSpPr>
            <p:spPr>
              <a:xfrm>
                <a:off x="8673248" y="1900800"/>
                <a:ext cx="1371305" cy="9561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US" altLang="en-US" sz="800" b="1" i="1">
                    <a:solidFill>
                      <a:srgbClr val="008400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Increased TRL catabolism by LPL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86B120C-1BD5-EDD0-B01B-D0DDB95AB266}"/>
                  </a:ext>
                </a:extLst>
              </p:cNvPr>
              <p:cNvSpPr txBox="1"/>
              <p:nvPr/>
            </p:nvSpPr>
            <p:spPr>
              <a:xfrm>
                <a:off x="5905677" y="1066131"/>
                <a:ext cx="4408953" cy="7292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altLang="en-US" sz="1200" b="1">
                    <a:solidFill>
                      <a:srgbClr val="008400"/>
                    </a:solidFill>
                    <a:cs typeface="Arial" panose="020B0604020202020204" pitchFamily="34" charset="0"/>
                  </a:rPr>
                  <a:t>Silencing of APOC3 Enables TRL Catabolism and Hepatic Clearance Leading to Reduced TGs</a:t>
                </a:r>
              </a:p>
            </p:txBody>
          </p:sp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4E1B7C1B-17B3-36A1-37DB-1B6A692DFC6E}"/>
                  </a:ext>
                </a:extLst>
              </p:cNvPr>
              <p:cNvSpPr/>
              <p:nvPr/>
            </p:nvSpPr>
            <p:spPr>
              <a:xfrm>
                <a:off x="2863107" y="3252256"/>
                <a:ext cx="703054" cy="367156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lnSpc>
                    <a:spcPct val="85000"/>
                  </a:lnSpc>
                </a:pPr>
                <a:r>
                  <a:rPr lang="en-US" sz="800" b="1">
                    <a:latin typeface="Arial Narrow" panose="020B0606020202030204" pitchFamily="34" charset="0"/>
                  </a:rPr>
                  <a:t>APOC3</a:t>
                </a:r>
              </a:p>
            </p:txBody>
          </p:sp>
        </p:grp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978BA960-DCB2-BFBD-4184-6B2535547744}"/>
              </a:ext>
            </a:extLst>
          </p:cNvPr>
          <p:cNvGrpSpPr/>
          <p:nvPr/>
        </p:nvGrpSpPr>
        <p:grpSpPr>
          <a:xfrm>
            <a:off x="1111830" y="2810237"/>
            <a:ext cx="4575112" cy="3116112"/>
            <a:chOff x="1021051" y="1290242"/>
            <a:chExt cx="4035373" cy="2264702"/>
          </a:xfrm>
          <a:noFill/>
        </p:grpSpPr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428D28C5-0E60-EA8D-1889-66C3F09346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" r="68"/>
            <a:stretch/>
          </p:blipFill>
          <p:spPr>
            <a:xfrm>
              <a:off x="1149178" y="1290242"/>
              <a:ext cx="3907246" cy="2264702"/>
            </a:xfrm>
            <a:prstGeom prst="rect">
              <a:avLst/>
            </a:prstGeom>
            <a:grpFill/>
          </p:spPr>
        </p:pic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8F5238B4-5C24-6706-36AD-B0839C87C871}"/>
                </a:ext>
              </a:extLst>
            </p:cNvPr>
            <p:cNvSpPr txBox="1"/>
            <p:nvPr/>
          </p:nvSpPr>
          <p:spPr>
            <a:xfrm>
              <a:off x="1021051" y="3010929"/>
              <a:ext cx="411892" cy="311526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800" err="1">
                  <a:latin typeface="Arial Narrow" panose="020B0606020202030204" pitchFamily="34" charset="0"/>
                </a:rPr>
                <a:t>GalNac</a:t>
              </a:r>
              <a:r>
                <a:rPr lang="en-US" sz="800">
                  <a:latin typeface="Arial Narrow" panose="020B0606020202030204" pitchFamily="34" charset="0"/>
                </a:rPr>
                <a:t> targeting ligands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9A5402D2-BC6B-0237-D458-52BF494E20FA}"/>
                </a:ext>
              </a:extLst>
            </p:cNvPr>
            <p:cNvSpPr txBox="1"/>
            <p:nvPr/>
          </p:nvSpPr>
          <p:spPr>
            <a:xfrm>
              <a:off x="1021051" y="2751438"/>
              <a:ext cx="531341" cy="207684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800">
                  <a:latin typeface="Arial Narrow" panose="020B0606020202030204" pitchFamily="34" charset="0"/>
                </a:rPr>
                <a:t>Linker</a:t>
              </a:r>
              <a:br>
                <a:rPr lang="en-US" sz="800">
                  <a:latin typeface="Arial Narrow" panose="020B0606020202030204" pitchFamily="34" charset="0"/>
                </a:rPr>
              </a:br>
              <a:r>
                <a:rPr lang="en-US" sz="800">
                  <a:latin typeface="Arial Narrow" panose="020B0606020202030204" pitchFamily="34" charset="0"/>
                </a:rPr>
                <a:t>chemistries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0CB38FC2-1247-4F81-C013-C09DF8259F7A}"/>
                </a:ext>
              </a:extLst>
            </p:cNvPr>
            <p:cNvSpPr txBox="1"/>
            <p:nvPr/>
          </p:nvSpPr>
          <p:spPr>
            <a:xfrm>
              <a:off x="1021051" y="2284501"/>
              <a:ext cx="321276" cy="103842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800">
                  <a:latin typeface="Arial Narrow" panose="020B0606020202030204" pitchFamily="34" charset="0"/>
                </a:rPr>
                <a:t>siRNA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3CD21E71-3A03-B3D9-50FC-C89E083A3A32}"/>
                </a:ext>
              </a:extLst>
            </p:cNvPr>
            <p:cNvSpPr txBox="1"/>
            <p:nvPr/>
          </p:nvSpPr>
          <p:spPr>
            <a:xfrm>
              <a:off x="1021051" y="1865870"/>
              <a:ext cx="572530" cy="207684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800">
                  <a:latin typeface="Arial Narrow" panose="020B0606020202030204" pitchFamily="34" charset="0"/>
                </a:rPr>
                <a:t>Stabilization chemistries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67E2B29A-822E-E3CB-D362-E8EA0770E2E1}"/>
                </a:ext>
              </a:extLst>
            </p:cNvPr>
            <p:cNvSpPr txBox="1"/>
            <p:nvPr/>
          </p:nvSpPr>
          <p:spPr>
            <a:xfrm>
              <a:off x="1779372" y="1804085"/>
              <a:ext cx="387179" cy="103842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800">
                  <a:latin typeface="Arial Narrow" panose="020B0606020202030204" pitchFamily="34" charset="0"/>
                </a:rPr>
                <a:t>ASGPR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49B1A84F-C08B-A0C6-090D-EE104D712F6E}"/>
                </a:ext>
              </a:extLst>
            </p:cNvPr>
            <p:cNvSpPr txBox="1"/>
            <p:nvPr/>
          </p:nvSpPr>
          <p:spPr>
            <a:xfrm>
              <a:off x="1717589" y="2170671"/>
              <a:ext cx="448961" cy="207684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800">
                  <a:latin typeface="Arial Narrow" panose="020B0606020202030204" pitchFamily="34" charset="0"/>
                </a:rPr>
                <a:t>siRNA</a:t>
              </a:r>
            </a:p>
            <a:p>
              <a:pPr>
                <a:lnSpc>
                  <a:spcPct val="85000"/>
                </a:lnSpc>
              </a:pPr>
              <a:r>
                <a:rPr lang="en-US" sz="800">
                  <a:latin typeface="Arial Narrow" panose="020B0606020202030204" pitchFamily="34" charset="0"/>
                </a:rPr>
                <a:t>conjugate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8E61DB3D-D3BB-268F-5403-4BBF94E981CA}"/>
                </a:ext>
              </a:extLst>
            </p:cNvPr>
            <p:cNvSpPr txBox="1"/>
            <p:nvPr/>
          </p:nvSpPr>
          <p:spPr>
            <a:xfrm>
              <a:off x="1717589" y="3142735"/>
              <a:ext cx="527222" cy="103842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800">
                  <a:latin typeface="Arial Narrow" panose="020B0606020202030204" pitchFamily="34" charset="0"/>
                </a:rPr>
                <a:t>Hepatocyte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8770A66B-B427-BDFE-3B37-D5BA3F6D3391}"/>
                </a:ext>
              </a:extLst>
            </p:cNvPr>
            <p:cNvSpPr txBox="1"/>
            <p:nvPr/>
          </p:nvSpPr>
          <p:spPr>
            <a:xfrm>
              <a:off x="2334807" y="3157090"/>
              <a:ext cx="527222" cy="103842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800">
                  <a:latin typeface="Arial Narrow" panose="020B0606020202030204" pitchFamily="34" charset="0"/>
                </a:rPr>
                <a:t>Cytoplasm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848662BC-52D9-CB94-58A1-74801418DA04}"/>
                </a:ext>
              </a:extLst>
            </p:cNvPr>
            <p:cNvSpPr txBox="1"/>
            <p:nvPr/>
          </p:nvSpPr>
          <p:spPr>
            <a:xfrm>
              <a:off x="3122141" y="3245709"/>
              <a:ext cx="448961" cy="207684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800">
                  <a:latin typeface="Arial Narrow" panose="020B0606020202030204" pitchFamily="34" charset="0"/>
                </a:rPr>
                <a:t>siRNA is degraded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F7D8A0BD-4C38-0FA3-6EDE-A06B13FA30BA}"/>
                </a:ext>
              </a:extLst>
            </p:cNvPr>
            <p:cNvSpPr txBox="1"/>
            <p:nvPr/>
          </p:nvSpPr>
          <p:spPr>
            <a:xfrm>
              <a:off x="3015049" y="2796747"/>
              <a:ext cx="568410" cy="207684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800">
                  <a:latin typeface="Arial Narrow" panose="020B0606020202030204" pitchFamily="34" charset="0"/>
                </a:rPr>
                <a:t>Late endosome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A43321E9-33D8-74E0-6F91-C08C206E8423}"/>
                </a:ext>
              </a:extLst>
            </p:cNvPr>
            <p:cNvSpPr txBox="1"/>
            <p:nvPr/>
          </p:nvSpPr>
          <p:spPr>
            <a:xfrm>
              <a:off x="2770727" y="2624252"/>
              <a:ext cx="387179" cy="103842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800">
                  <a:latin typeface="Arial Narrow" panose="020B0606020202030204" pitchFamily="34" charset="0"/>
                </a:rPr>
                <a:t>pH drop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3EC296D6-C39F-BEA1-B1E1-39C32F15B519}"/>
                </a:ext>
              </a:extLst>
            </p:cNvPr>
            <p:cNvSpPr txBox="1"/>
            <p:nvPr/>
          </p:nvSpPr>
          <p:spPr>
            <a:xfrm>
              <a:off x="3052145" y="2545494"/>
              <a:ext cx="510745" cy="207684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800">
                  <a:latin typeface="Arial Narrow" panose="020B0606020202030204" pitchFamily="34" charset="0"/>
                </a:rPr>
                <a:t>Passenger strand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5FA56F50-33BB-8BD8-52A7-1EF67E0952B6}"/>
                </a:ext>
              </a:extLst>
            </p:cNvPr>
            <p:cNvSpPr txBox="1"/>
            <p:nvPr/>
          </p:nvSpPr>
          <p:spPr>
            <a:xfrm>
              <a:off x="2561970" y="2026510"/>
              <a:ext cx="354226" cy="207684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800">
                  <a:latin typeface="Arial Narrow" panose="020B0606020202030204" pitchFamily="34" charset="0"/>
                </a:rPr>
                <a:t>Cellular uptake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0C66E34C-3927-A87E-A225-68BF15D3A5E4}"/>
                </a:ext>
              </a:extLst>
            </p:cNvPr>
            <p:cNvSpPr txBox="1"/>
            <p:nvPr/>
          </p:nvSpPr>
          <p:spPr>
            <a:xfrm>
              <a:off x="2434284" y="1750543"/>
              <a:ext cx="436603" cy="207684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800">
                  <a:latin typeface="Arial Narrow" panose="020B0606020202030204" pitchFamily="34" charset="0"/>
                </a:rPr>
                <a:t>Receptor recycling 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59CDCF84-62ED-7466-EDD2-A0EDCD80533F}"/>
                </a:ext>
              </a:extLst>
            </p:cNvPr>
            <p:cNvSpPr txBox="1"/>
            <p:nvPr/>
          </p:nvSpPr>
          <p:spPr>
            <a:xfrm>
              <a:off x="2853036" y="1657225"/>
              <a:ext cx="531338" cy="207684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800">
                  <a:latin typeface="Arial Narrow" panose="020B0606020202030204" pitchFamily="34" charset="0"/>
                </a:rPr>
                <a:t>Endosomal escape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D0659422-0C31-E247-9CBB-D131ED303E56}"/>
                </a:ext>
              </a:extLst>
            </p:cNvPr>
            <p:cNvSpPr txBox="1"/>
            <p:nvPr/>
          </p:nvSpPr>
          <p:spPr>
            <a:xfrm>
              <a:off x="3054424" y="2143878"/>
              <a:ext cx="288321" cy="207684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800">
                  <a:latin typeface="Arial Narrow" panose="020B0606020202030204" pitchFamily="34" charset="0"/>
                </a:rPr>
                <a:t>Guide strand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3FF82BAB-3D35-8DBF-A3B6-D8C929754046}"/>
                </a:ext>
              </a:extLst>
            </p:cNvPr>
            <p:cNvSpPr txBox="1"/>
            <p:nvPr/>
          </p:nvSpPr>
          <p:spPr>
            <a:xfrm>
              <a:off x="3198025" y="1963997"/>
              <a:ext cx="345986" cy="207684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800">
                  <a:latin typeface="Arial Narrow" panose="020B0606020202030204" pitchFamily="34" charset="0"/>
                </a:rPr>
                <a:t>RISC loading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42305575-F17E-02AC-1AD4-9032C4C4E62E}"/>
                </a:ext>
              </a:extLst>
            </p:cNvPr>
            <p:cNvSpPr txBox="1"/>
            <p:nvPr/>
          </p:nvSpPr>
          <p:spPr>
            <a:xfrm>
              <a:off x="3517559" y="1977083"/>
              <a:ext cx="510745" cy="311526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800">
                  <a:latin typeface="Arial Narrow" panose="020B0606020202030204" pitchFamily="34" charset="0"/>
                </a:rPr>
                <a:t>Passenger strand cleavage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6F9191BB-A638-BAF1-0875-31BF519D9417}"/>
                </a:ext>
              </a:extLst>
            </p:cNvPr>
            <p:cNvSpPr txBox="1"/>
            <p:nvPr/>
          </p:nvSpPr>
          <p:spPr>
            <a:xfrm>
              <a:off x="4026243" y="1511645"/>
              <a:ext cx="339811" cy="103842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800">
                  <a:latin typeface="Arial Narrow" panose="020B0606020202030204" pitchFamily="34" charset="0"/>
                </a:rPr>
                <a:t>mRNA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7E35B1D7-DC5B-E0E9-1C67-6D589F794243}"/>
                </a:ext>
              </a:extLst>
            </p:cNvPr>
            <p:cNvSpPr txBox="1"/>
            <p:nvPr/>
          </p:nvSpPr>
          <p:spPr>
            <a:xfrm>
              <a:off x="3858479" y="1777753"/>
              <a:ext cx="760388" cy="311526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800">
                  <a:latin typeface="Arial Narrow" panose="020B0606020202030204" pitchFamily="34" charset="0"/>
                </a:rPr>
                <a:t>Sequence-specific pairing to target mRNA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EF766A9F-A68D-D8CA-04F1-D2743512DD18}"/>
                </a:ext>
              </a:extLst>
            </p:cNvPr>
            <p:cNvSpPr txBox="1"/>
            <p:nvPr/>
          </p:nvSpPr>
          <p:spPr>
            <a:xfrm>
              <a:off x="4663907" y="2073098"/>
              <a:ext cx="381657" cy="207684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800">
                  <a:latin typeface="Arial Narrow" panose="020B0606020202030204" pitchFamily="34" charset="0"/>
                </a:rPr>
                <a:t>mRNA is degraded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15346A39-2998-CDBD-F6F1-F378A87FCA2F}"/>
                </a:ext>
              </a:extLst>
            </p:cNvPr>
            <p:cNvSpPr txBox="1"/>
            <p:nvPr/>
          </p:nvSpPr>
          <p:spPr>
            <a:xfrm>
              <a:off x="4102131" y="2290085"/>
              <a:ext cx="345986" cy="366501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75000"/>
                </a:lnSpc>
              </a:pPr>
              <a:r>
                <a:rPr lang="en-US" sz="800">
                  <a:latin typeface="Arial Narrow" panose="020B0606020202030204" pitchFamily="34" charset="0"/>
                </a:rPr>
                <a:t>RISC complex remains active</a:t>
              </a: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B08F79BC-6079-5CA2-7968-EB7EA48B7292}"/>
              </a:ext>
            </a:extLst>
          </p:cNvPr>
          <p:cNvGrpSpPr/>
          <p:nvPr/>
        </p:nvGrpSpPr>
        <p:grpSpPr>
          <a:xfrm>
            <a:off x="1121255" y="5917384"/>
            <a:ext cx="3948549" cy="288277"/>
            <a:chOff x="1959416" y="3446268"/>
            <a:chExt cx="5243326" cy="382807"/>
          </a:xfrm>
          <a:effectLst/>
        </p:grpSpPr>
        <p:sp>
          <p:nvSpPr>
            <p:cNvPr id="127" name="Content Placeholder 2">
              <a:extLst>
                <a:ext uri="{FF2B5EF4-FFF2-40B4-BE49-F238E27FC236}">
                  <a16:creationId xmlns:a16="http://schemas.microsoft.com/office/drawing/2014/main" id="{CC7511EB-DA5E-2AEF-EB0A-DD7E3BF6C2D0}"/>
                </a:ext>
              </a:extLst>
            </p:cNvPr>
            <p:cNvSpPr txBox="1">
              <a:spLocks/>
            </p:cNvSpPr>
            <p:nvPr/>
          </p:nvSpPr>
          <p:spPr>
            <a:xfrm>
              <a:off x="6051996" y="3446269"/>
              <a:ext cx="1150746" cy="37097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txBody>
            <a:bodyPr vert="horz" wrap="square" lIns="0" tIns="45720" rIns="0" bIns="45720" rtlCol="0" anchor="t">
              <a:noAutofit/>
            </a:bodyPr>
            <a:lstStyle>
              <a:lvl1pPr marL="0" indent="0" algn="l" defTabSz="685800" rtl="0" eaLnBrk="1" latinLnBrk="0" hangingPunct="1">
                <a:lnSpc>
                  <a:spcPct val="90000"/>
                </a:lnSpc>
                <a:spcBef>
                  <a:spcPts val="1800"/>
                </a:spcBef>
                <a:buFontTx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Tx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Tx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Tx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Tx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11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ts val="400"/>
                </a:spcBef>
              </a:pPr>
              <a:r>
                <a:rPr lang="en-US" sz="900" b="1">
                  <a:solidFill>
                    <a:schemeClr val="tx2"/>
                  </a:solidFill>
                  <a:latin typeface="Arial Narrow" panose="020B0606020202030204" pitchFamily="34" charset="0"/>
                </a:rPr>
                <a:t>Infrequent Dosing</a:t>
              </a:r>
              <a:endParaRPr lang="en-US" sz="900">
                <a:solidFill>
                  <a:schemeClr val="tx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28" name="Content Placeholder 2">
              <a:extLst>
                <a:ext uri="{FF2B5EF4-FFF2-40B4-BE49-F238E27FC236}">
                  <a16:creationId xmlns:a16="http://schemas.microsoft.com/office/drawing/2014/main" id="{754A0E7B-AA8D-7CAB-78DD-7BD4C6053C8E}"/>
                </a:ext>
              </a:extLst>
            </p:cNvPr>
            <p:cNvSpPr txBox="1">
              <a:spLocks/>
            </p:cNvSpPr>
            <p:nvPr/>
          </p:nvSpPr>
          <p:spPr>
            <a:xfrm>
              <a:off x="4379606" y="3446268"/>
              <a:ext cx="1564110" cy="38280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txBody>
            <a:bodyPr vert="horz" wrap="square" lIns="0" tIns="45720" rIns="0" bIns="45720" rtlCol="0" anchor="t">
              <a:noAutofit/>
            </a:bodyPr>
            <a:lstStyle>
              <a:lvl1pPr marL="0" indent="0" algn="l" defTabSz="685800" rtl="0" eaLnBrk="1" latinLnBrk="0" hangingPunct="1">
                <a:lnSpc>
                  <a:spcPct val="90000"/>
                </a:lnSpc>
                <a:spcBef>
                  <a:spcPts val="1800"/>
                </a:spcBef>
                <a:buFontTx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Tx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Tx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Tx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Tx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11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ts val="400"/>
                </a:spcBef>
              </a:pPr>
              <a:r>
                <a:rPr lang="en-US" sz="900" b="1">
                  <a:solidFill>
                    <a:schemeClr val="tx2"/>
                  </a:solidFill>
                  <a:latin typeface="Arial Narrow" panose="020B0606020202030204" pitchFamily="34" charset="0"/>
                </a:rPr>
                <a:t>Safety</a:t>
              </a:r>
              <a:endParaRPr lang="en-US" sz="900">
                <a:solidFill>
                  <a:schemeClr val="tx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29" name="Content Placeholder 2">
              <a:extLst>
                <a:ext uri="{FF2B5EF4-FFF2-40B4-BE49-F238E27FC236}">
                  <a16:creationId xmlns:a16="http://schemas.microsoft.com/office/drawing/2014/main" id="{D500FF79-ABBC-43F9-2852-771661CDEF0A}"/>
                </a:ext>
              </a:extLst>
            </p:cNvPr>
            <p:cNvSpPr txBox="1">
              <a:spLocks/>
            </p:cNvSpPr>
            <p:nvPr/>
          </p:nvSpPr>
          <p:spPr>
            <a:xfrm>
              <a:off x="1959416" y="3446269"/>
              <a:ext cx="1114845" cy="35251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txBody>
            <a:bodyPr vert="horz" wrap="square" lIns="0" tIns="45720" rIns="0" bIns="45720" rtlCol="0" anchor="t">
              <a:noAutofit/>
            </a:bodyPr>
            <a:lstStyle>
              <a:lvl1pPr marL="0" indent="0" algn="l" defTabSz="685800" rtl="0" eaLnBrk="1" latinLnBrk="0" hangingPunct="1">
                <a:lnSpc>
                  <a:spcPct val="90000"/>
                </a:lnSpc>
                <a:spcBef>
                  <a:spcPts val="1800"/>
                </a:spcBef>
                <a:buFontTx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Tx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Tx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Tx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Tx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11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ts val="400"/>
                </a:spcBef>
              </a:pPr>
              <a:r>
                <a:rPr lang="en-US" sz="900" b="1">
                  <a:solidFill>
                    <a:schemeClr val="tx2"/>
                  </a:solidFill>
                  <a:latin typeface="Arial Narrow" panose="020B0606020202030204" pitchFamily="34" charset="0"/>
                </a:rPr>
                <a:t>High Specificity</a:t>
              </a:r>
            </a:p>
          </p:txBody>
        </p:sp>
        <p:sp>
          <p:nvSpPr>
            <p:cNvPr id="130" name="Content Placeholder 2">
              <a:extLst>
                <a:ext uri="{FF2B5EF4-FFF2-40B4-BE49-F238E27FC236}">
                  <a16:creationId xmlns:a16="http://schemas.microsoft.com/office/drawing/2014/main" id="{4AEF8A60-F903-36D8-209E-DC14F2DDF94E}"/>
                </a:ext>
              </a:extLst>
            </p:cNvPr>
            <p:cNvSpPr txBox="1">
              <a:spLocks/>
            </p:cNvSpPr>
            <p:nvPr/>
          </p:nvSpPr>
          <p:spPr>
            <a:xfrm>
              <a:off x="3202787" y="3446269"/>
              <a:ext cx="1095736" cy="37097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txBody>
            <a:bodyPr vert="horz" wrap="square" lIns="0" tIns="45720" rIns="0" bIns="45720" rtlCol="0" anchor="t">
              <a:noAutofit/>
            </a:bodyPr>
            <a:lstStyle>
              <a:lvl1pPr marL="0" indent="0" algn="l" defTabSz="685800" rtl="0" eaLnBrk="1" latinLnBrk="0" hangingPunct="1">
                <a:lnSpc>
                  <a:spcPct val="90000"/>
                </a:lnSpc>
                <a:spcBef>
                  <a:spcPts val="1800"/>
                </a:spcBef>
                <a:buFontTx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Tx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Tx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Tx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Tx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11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ts val="400"/>
                </a:spcBef>
              </a:pPr>
              <a:r>
                <a:rPr lang="en-US" sz="900" b="1">
                  <a:solidFill>
                    <a:schemeClr val="tx2"/>
                  </a:solidFill>
                  <a:latin typeface="Arial Narrow" panose="020B0606020202030204" pitchFamily="34" charset="0"/>
                </a:rPr>
                <a:t>Potent Activity</a:t>
              </a:r>
            </a:p>
          </p:txBody>
        </p:sp>
      </p:grpSp>
      <p:sp>
        <p:nvSpPr>
          <p:cNvPr id="131" name="TextBox 130">
            <a:extLst>
              <a:ext uri="{FF2B5EF4-FFF2-40B4-BE49-F238E27FC236}">
                <a16:creationId xmlns:a16="http://schemas.microsoft.com/office/drawing/2014/main" id="{B0A2A1D3-9025-4BAB-3153-2925556E7462}"/>
              </a:ext>
            </a:extLst>
          </p:cNvPr>
          <p:cNvSpPr txBox="1"/>
          <p:nvPr/>
        </p:nvSpPr>
        <p:spPr>
          <a:xfrm>
            <a:off x="1008404" y="1648390"/>
            <a:ext cx="4580963" cy="110799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2000" b="1">
                <a:solidFill>
                  <a:schemeClr val="tx2"/>
                </a:solidFill>
              </a:rPr>
              <a:t>RNAi is a natural process that uses 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000" b="1">
                <a:solidFill>
                  <a:schemeClr val="tx2"/>
                </a:solidFill>
              </a:rPr>
              <a:t>short fragments of RNA molecules to interfere with mRNA translation into associated proteins</a:t>
            </a:r>
          </a:p>
        </p:txBody>
      </p:sp>
      <p:sp>
        <p:nvSpPr>
          <p:cNvPr id="132" name="Title 1">
            <a:extLst>
              <a:ext uri="{FF2B5EF4-FFF2-40B4-BE49-F238E27FC236}">
                <a16:creationId xmlns:a16="http://schemas.microsoft.com/office/drawing/2014/main" id="{5B7FD0BD-FA6D-3D00-5ECB-ADF97B3E499A}"/>
              </a:ext>
            </a:extLst>
          </p:cNvPr>
          <p:cNvSpPr txBox="1">
            <a:spLocks/>
          </p:cNvSpPr>
          <p:nvPr/>
        </p:nvSpPr>
        <p:spPr>
          <a:xfrm>
            <a:off x="6089593" y="1678436"/>
            <a:ext cx="5334176" cy="1107996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4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err="1">
                <a:solidFill>
                  <a:schemeClr val="tx2"/>
                </a:solidFill>
                <a:latin typeface="+mn-lt"/>
              </a:rPr>
              <a:t>Plozasiran</a:t>
            </a:r>
            <a:r>
              <a:rPr lang="en-US" sz="2000" b="1">
                <a:solidFill>
                  <a:schemeClr val="tx2"/>
                </a:solidFill>
                <a:latin typeface="+mn-lt"/>
              </a:rPr>
              <a:t> is an RNAi targeting APOC3, accelerating TRL catabolism and </a:t>
            </a:r>
            <a:br>
              <a:rPr lang="en-US" sz="2000" b="1">
                <a:solidFill>
                  <a:schemeClr val="tx2"/>
                </a:solidFill>
                <a:latin typeface="+mn-lt"/>
              </a:rPr>
            </a:br>
            <a:r>
              <a:rPr lang="en-US" sz="2000" b="1">
                <a:solidFill>
                  <a:schemeClr val="tx2"/>
                </a:solidFill>
                <a:latin typeface="+mn-lt"/>
              </a:rPr>
              <a:t>clearance through LPL-mediated and </a:t>
            </a:r>
            <a:br>
              <a:rPr lang="en-US" sz="2000" b="1">
                <a:solidFill>
                  <a:schemeClr val="tx2"/>
                </a:solidFill>
                <a:latin typeface="+mn-lt"/>
              </a:rPr>
            </a:br>
            <a:r>
              <a:rPr lang="en-US" sz="2000" b="1">
                <a:solidFill>
                  <a:schemeClr val="tx2"/>
                </a:solidFill>
                <a:latin typeface="+mn-lt"/>
              </a:rPr>
              <a:t>LPL-independent mechanisms</a:t>
            </a:r>
          </a:p>
        </p:txBody>
      </p:sp>
      <p:sp>
        <p:nvSpPr>
          <p:cNvPr id="133" name="Footer Placeholder 132">
            <a:extLst>
              <a:ext uri="{FF2B5EF4-FFF2-40B4-BE49-F238E27FC236}">
                <a16:creationId xmlns:a16="http://schemas.microsoft.com/office/drawing/2014/main" id="{5C0E1741-310D-84FF-4F09-F57E2B341D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Gaudet D, et al. </a:t>
            </a:r>
            <a:r>
              <a:rPr lang="en-US" i="1"/>
              <a:t>JAMA</a:t>
            </a:r>
            <a:r>
              <a:rPr lang="en-US"/>
              <a:t> </a:t>
            </a:r>
            <a:r>
              <a:rPr lang="en-US" i="1" err="1"/>
              <a:t>Cardiol</a:t>
            </a:r>
            <a:r>
              <a:rPr lang="en-US"/>
              <a:t>. Published online April 7, 2024. doi:10.1001/jamacardio.2024.0959</a:t>
            </a:r>
          </a:p>
        </p:txBody>
      </p:sp>
    </p:spTree>
    <p:extLst>
      <p:ext uri="{BB962C8B-B14F-4D97-AF65-F5344CB8AC3E}">
        <p14:creationId xmlns:p14="http://schemas.microsoft.com/office/powerpoint/2010/main" val="1820933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484B81-EFA7-94AA-3D29-891A27D787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5C4FA-4409-3DB3-0C4C-189FDE8CE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1105949"/>
          </a:xfrm>
        </p:spPr>
        <p:txBody>
          <a:bodyPr>
            <a:noAutofit/>
          </a:bodyPr>
          <a:lstStyle/>
          <a:p>
            <a:r>
              <a:rPr lang="en-US" sz="2800"/>
              <a:t>SHASTA-2: A Double-Blind, Phase 2b, Placebo-Controlled, Dose-Ranging Study of Plozasiran in Subjects With SHTG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CB3B61-D344-794D-4FFB-E5F0AC50C4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10515600" cy="365125"/>
          </a:xfrm>
        </p:spPr>
        <p:txBody>
          <a:bodyPr/>
          <a:lstStyle/>
          <a:p>
            <a:r>
              <a:rPr lang="en-US"/>
              <a:t>SHASTA-2. *All samples taken after ≥ 10 hour fast. </a:t>
            </a:r>
          </a:p>
          <a:p>
            <a:r>
              <a:rPr lang="en-US"/>
              <a:t>Gaudet D, et al. </a:t>
            </a:r>
            <a:r>
              <a:rPr lang="en-US" i="1"/>
              <a:t>JAMA </a:t>
            </a:r>
            <a:r>
              <a:rPr lang="en-US" i="1" err="1"/>
              <a:t>Cardiol</a:t>
            </a:r>
            <a:r>
              <a:rPr lang="en-US"/>
              <a:t>. Published online April 7, 2024. doi:10.1001/jamacardio.2024.0959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989C14F-14BE-7306-90D7-3987E953A596}"/>
              </a:ext>
            </a:extLst>
          </p:cNvPr>
          <p:cNvSpPr txBox="1">
            <a:spLocks/>
          </p:cNvSpPr>
          <p:nvPr/>
        </p:nvSpPr>
        <p:spPr>
          <a:xfrm>
            <a:off x="7895631" y="1400099"/>
            <a:ext cx="4431211" cy="4678502"/>
          </a:xfrm>
          <a:prstGeom prst="rect">
            <a:avLst/>
          </a:prstGeom>
        </p:spPr>
        <p:txBody>
          <a:bodyPr vert="horz" lIns="121920" tIns="60960" rIns="121920" bIns="6096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3"/>
              </a:buClr>
              <a:buFont typeface="Wingdings" pitchFamily="2" charset="2"/>
              <a:buChar char="§"/>
              <a:defRPr sz="1400" b="1" i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3"/>
              </a:buClr>
              <a:buFont typeface="System Font Regular"/>
              <a:buChar char="-"/>
              <a:defRPr sz="11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3"/>
              </a:buClr>
              <a:buFont typeface="Wingdings" pitchFamily="2" charset="2"/>
              <a:buChar char="§"/>
              <a:defRPr sz="11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3"/>
              </a:buClr>
              <a:buFont typeface="System Font Regular"/>
              <a:buChar char="-"/>
              <a:defRPr sz="11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3"/>
              </a:buClr>
              <a:buFont typeface="Wingdings" pitchFamily="2" charset="2"/>
              <a:buChar char="§"/>
              <a:defRPr sz="11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09585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r>
              <a:rPr lang="en-US" sz="1600">
                <a:solidFill>
                  <a:srgbClr val="000000"/>
                </a:solidFill>
              </a:rPr>
              <a:t>Study Population: </a:t>
            </a:r>
            <a:r>
              <a:rPr lang="en-US" sz="1600" b="0">
                <a:solidFill>
                  <a:srgbClr val="000000"/>
                </a:solidFill>
              </a:rPr>
              <a:t>SHTG history of </a:t>
            </a:r>
            <a:br>
              <a:rPr lang="en-US" sz="1600" b="0">
                <a:solidFill>
                  <a:srgbClr val="000000"/>
                </a:solidFill>
              </a:rPr>
            </a:br>
            <a:r>
              <a:rPr lang="en-US" sz="1600" b="0">
                <a:solidFill>
                  <a:srgbClr val="000000"/>
                </a:solidFill>
              </a:rPr>
              <a:t>TG ≥ 500 mg/dL and fasting TG of 500 – </a:t>
            </a:r>
            <a:br>
              <a:rPr lang="en-US" sz="1600" b="0">
                <a:solidFill>
                  <a:srgbClr val="000000"/>
                </a:solidFill>
              </a:rPr>
            </a:br>
            <a:r>
              <a:rPr lang="en-US" sz="1600" b="0">
                <a:solidFill>
                  <a:srgbClr val="000000"/>
                </a:solidFill>
              </a:rPr>
              <a:t>4,000 mg/dL during screening period </a:t>
            </a:r>
          </a:p>
          <a:p>
            <a:pPr marL="0" indent="0" defTabSz="609585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r>
              <a:rPr lang="en-US" sz="1600">
                <a:solidFill>
                  <a:srgbClr val="000000"/>
                </a:solidFill>
              </a:rPr>
              <a:t>Key Endpoints*: </a:t>
            </a:r>
            <a:r>
              <a:rPr lang="en-US" sz="1600" b="0">
                <a:solidFill>
                  <a:srgbClr val="000000"/>
                </a:solidFill>
              </a:rPr>
              <a:t>% change from baseline and over time in:</a:t>
            </a:r>
          </a:p>
          <a:p>
            <a:pPr marL="685783" lvl="1" indent="-228594" defTabSz="609585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1600" b="1"/>
              <a:t>Primary Endpoint</a:t>
            </a:r>
            <a:r>
              <a:rPr lang="en-US" sz="1600" b="1">
                <a:solidFill>
                  <a:srgbClr val="000000"/>
                </a:solidFill>
              </a:rPr>
              <a:t>: </a:t>
            </a:r>
            <a:r>
              <a:rPr lang="en-US" sz="1600">
                <a:solidFill>
                  <a:srgbClr val="000000"/>
                </a:solidFill>
              </a:rPr>
              <a:t>TG at 24 weeks</a:t>
            </a:r>
          </a:p>
          <a:p>
            <a:pPr marL="685783" lvl="1" indent="-228594" defTabSz="609585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1600" b="1">
                <a:solidFill>
                  <a:srgbClr val="000000"/>
                </a:solidFill>
              </a:rPr>
              <a:t>Key LP Parameters: </a:t>
            </a:r>
            <a:r>
              <a:rPr lang="en-US" sz="1600">
                <a:solidFill>
                  <a:srgbClr val="000000"/>
                </a:solidFill>
              </a:rPr>
              <a:t>APOC3, non-HDL-C, LDL-C, HDL-C, APOB, remnant cholesterol</a:t>
            </a:r>
          </a:p>
          <a:p>
            <a:pPr marL="685783" lvl="1" indent="-228594" defTabSz="609585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1600" b="1">
                <a:solidFill>
                  <a:srgbClr val="000000"/>
                </a:solidFill>
              </a:rPr>
              <a:t>Safety</a:t>
            </a:r>
          </a:p>
          <a:p>
            <a:pPr marL="457189" lvl="1" indent="0" defTabSz="609585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endParaRPr lang="en-US" sz="1600" b="1">
              <a:solidFill>
                <a:srgbClr val="000000"/>
              </a:solidFill>
            </a:endParaRPr>
          </a:p>
          <a:p>
            <a:pPr marL="0" indent="0" defTabSz="609585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r>
              <a:rPr lang="en-US" sz="1600">
                <a:solidFill>
                  <a:srgbClr val="000000"/>
                </a:solidFill>
              </a:rPr>
              <a:t>Data Analysis: </a:t>
            </a:r>
            <a:r>
              <a:rPr lang="en-US" sz="1600" b="0">
                <a:solidFill>
                  <a:srgbClr val="000000"/>
                </a:solidFill>
              </a:rPr>
              <a:t>Phase 2 study data evaluated at Week 24 and Week 48</a:t>
            </a:r>
          </a:p>
          <a:p>
            <a:pPr marL="0" indent="0" defTabSz="609585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endParaRPr lang="en-US" sz="1600" b="0">
              <a:solidFill>
                <a:srgbClr val="000000"/>
              </a:solidFill>
            </a:endParaRPr>
          </a:p>
          <a:p>
            <a:pPr marL="0" indent="0" defTabSz="609585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r>
              <a:rPr lang="en-US" sz="1600" b="0">
                <a:solidFill>
                  <a:srgbClr val="000000"/>
                </a:solidFill>
              </a:rPr>
              <a:t>All subjects were eligible to enroll in an open-label extension (OLE) at end of the study.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97B09E-C067-294D-E1CF-2DE824FB0B85}"/>
              </a:ext>
            </a:extLst>
          </p:cNvPr>
          <p:cNvSpPr/>
          <p:nvPr/>
        </p:nvSpPr>
        <p:spPr>
          <a:xfrm>
            <a:off x="553985" y="2455188"/>
            <a:ext cx="1364765" cy="1221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1600" b="1">
                <a:solidFill>
                  <a:srgbClr val="000000"/>
                </a:solidFill>
              </a:rPr>
              <a:t>Screening/ Diet Run-In </a:t>
            </a:r>
            <a:br>
              <a:rPr lang="en-US" sz="1600" b="1">
                <a:solidFill>
                  <a:srgbClr val="000000"/>
                </a:solidFill>
              </a:rPr>
            </a:br>
            <a:r>
              <a:rPr lang="en-US" sz="1600" b="1">
                <a:solidFill>
                  <a:srgbClr val="000000"/>
                </a:solidFill>
              </a:rPr>
              <a:t>≤ 6 weeks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710496-0646-C5EC-4913-FC705FFBD705}"/>
              </a:ext>
            </a:extLst>
          </p:cNvPr>
          <p:cNvSpPr/>
          <p:nvPr/>
        </p:nvSpPr>
        <p:spPr>
          <a:xfrm>
            <a:off x="2300518" y="2020948"/>
            <a:ext cx="320841" cy="24024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914377"/>
            <a:r>
              <a:rPr lang="en-US" sz="1600" b="1">
                <a:solidFill>
                  <a:srgbClr val="000000"/>
                </a:solidFill>
              </a:rPr>
              <a:t>Randomization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3A8179-5A1D-142A-8743-B80FE3CC49F8}"/>
              </a:ext>
            </a:extLst>
          </p:cNvPr>
          <p:cNvSpPr/>
          <p:nvPr/>
        </p:nvSpPr>
        <p:spPr>
          <a:xfrm>
            <a:off x="2725417" y="3311116"/>
            <a:ext cx="5037220" cy="5331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1867" b="1">
                <a:solidFill>
                  <a:srgbClr val="FFFFFF"/>
                </a:solidFill>
              </a:rPr>
              <a:t>Plozasiran 50 mg (N=57)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BF1A0D-B039-57D7-2BC1-17FE0797FCA3}"/>
              </a:ext>
            </a:extLst>
          </p:cNvPr>
          <p:cNvSpPr/>
          <p:nvPr/>
        </p:nvSpPr>
        <p:spPr>
          <a:xfrm>
            <a:off x="2725418" y="2648712"/>
            <a:ext cx="5037220" cy="5331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1867" b="1">
                <a:solidFill>
                  <a:srgbClr val="FFFFFF"/>
                </a:solidFill>
              </a:rPr>
              <a:t>Plozasiran 25 mg (N=55)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58A575-41AD-DCB9-7970-157126C81F34}"/>
              </a:ext>
            </a:extLst>
          </p:cNvPr>
          <p:cNvSpPr/>
          <p:nvPr/>
        </p:nvSpPr>
        <p:spPr>
          <a:xfrm>
            <a:off x="2725417" y="2014540"/>
            <a:ext cx="5037220" cy="5161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1867" b="1">
                <a:solidFill>
                  <a:srgbClr val="FFFFFF"/>
                </a:solidFill>
              </a:rPr>
              <a:t>Plozasiran 10 mg (N=54)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3111C3D-D56A-3115-B588-D997B9C04039}"/>
              </a:ext>
            </a:extLst>
          </p:cNvPr>
          <p:cNvSpPr/>
          <p:nvPr/>
        </p:nvSpPr>
        <p:spPr>
          <a:xfrm>
            <a:off x="2725417" y="3973520"/>
            <a:ext cx="5037220" cy="44673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1867" b="1">
                <a:solidFill>
                  <a:srgbClr val="FFFFFF"/>
                </a:solidFill>
              </a:rPr>
              <a:t>Pooled Placebo (N=60)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556B2DE-145B-1E92-FDA6-8704BE0437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55556"/>
              </p:ext>
            </p:extLst>
          </p:nvPr>
        </p:nvGraphicFramePr>
        <p:xfrm>
          <a:off x="2776207" y="4541548"/>
          <a:ext cx="4986432" cy="1557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5536">
                  <a:extLst>
                    <a:ext uri="{9D8B030D-6E8A-4147-A177-3AD203B41FA5}">
                      <a16:colId xmlns:a16="http://schemas.microsoft.com/office/drawing/2014/main" val="275093832"/>
                    </a:ext>
                  </a:extLst>
                </a:gridCol>
                <a:gridCol w="415536">
                  <a:extLst>
                    <a:ext uri="{9D8B030D-6E8A-4147-A177-3AD203B41FA5}">
                      <a16:colId xmlns:a16="http://schemas.microsoft.com/office/drawing/2014/main" val="3979821856"/>
                    </a:ext>
                  </a:extLst>
                </a:gridCol>
                <a:gridCol w="415536">
                  <a:extLst>
                    <a:ext uri="{9D8B030D-6E8A-4147-A177-3AD203B41FA5}">
                      <a16:colId xmlns:a16="http://schemas.microsoft.com/office/drawing/2014/main" val="3431571633"/>
                    </a:ext>
                  </a:extLst>
                </a:gridCol>
                <a:gridCol w="415536">
                  <a:extLst>
                    <a:ext uri="{9D8B030D-6E8A-4147-A177-3AD203B41FA5}">
                      <a16:colId xmlns:a16="http://schemas.microsoft.com/office/drawing/2014/main" val="4269794912"/>
                    </a:ext>
                  </a:extLst>
                </a:gridCol>
                <a:gridCol w="415536">
                  <a:extLst>
                    <a:ext uri="{9D8B030D-6E8A-4147-A177-3AD203B41FA5}">
                      <a16:colId xmlns:a16="http://schemas.microsoft.com/office/drawing/2014/main" val="1801337871"/>
                    </a:ext>
                  </a:extLst>
                </a:gridCol>
                <a:gridCol w="415536">
                  <a:extLst>
                    <a:ext uri="{9D8B030D-6E8A-4147-A177-3AD203B41FA5}">
                      <a16:colId xmlns:a16="http://schemas.microsoft.com/office/drawing/2014/main" val="3916643080"/>
                    </a:ext>
                  </a:extLst>
                </a:gridCol>
                <a:gridCol w="415536">
                  <a:extLst>
                    <a:ext uri="{9D8B030D-6E8A-4147-A177-3AD203B41FA5}">
                      <a16:colId xmlns:a16="http://schemas.microsoft.com/office/drawing/2014/main" val="1584527292"/>
                    </a:ext>
                  </a:extLst>
                </a:gridCol>
                <a:gridCol w="415536">
                  <a:extLst>
                    <a:ext uri="{9D8B030D-6E8A-4147-A177-3AD203B41FA5}">
                      <a16:colId xmlns:a16="http://schemas.microsoft.com/office/drawing/2014/main" val="1253587077"/>
                    </a:ext>
                  </a:extLst>
                </a:gridCol>
                <a:gridCol w="415536">
                  <a:extLst>
                    <a:ext uri="{9D8B030D-6E8A-4147-A177-3AD203B41FA5}">
                      <a16:colId xmlns:a16="http://schemas.microsoft.com/office/drawing/2014/main" val="1988624383"/>
                    </a:ext>
                  </a:extLst>
                </a:gridCol>
                <a:gridCol w="415536">
                  <a:extLst>
                    <a:ext uri="{9D8B030D-6E8A-4147-A177-3AD203B41FA5}">
                      <a16:colId xmlns:a16="http://schemas.microsoft.com/office/drawing/2014/main" val="2149535767"/>
                    </a:ext>
                  </a:extLst>
                </a:gridCol>
                <a:gridCol w="415536">
                  <a:extLst>
                    <a:ext uri="{9D8B030D-6E8A-4147-A177-3AD203B41FA5}">
                      <a16:colId xmlns:a16="http://schemas.microsoft.com/office/drawing/2014/main" val="19277628"/>
                    </a:ext>
                  </a:extLst>
                </a:gridCol>
                <a:gridCol w="415536">
                  <a:extLst>
                    <a:ext uri="{9D8B030D-6E8A-4147-A177-3AD203B41FA5}">
                      <a16:colId xmlns:a16="http://schemas.microsoft.com/office/drawing/2014/main" val="993987371"/>
                    </a:ext>
                  </a:extLst>
                </a:gridCol>
              </a:tblGrid>
              <a:tr h="155787"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91018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DC4CDADC-6F93-D823-7D63-BAFA0155EDEB}"/>
              </a:ext>
            </a:extLst>
          </p:cNvPr>
          <p:cNvGrpSpPr/>
          <p:nvPr/>
        </p:nvGrpSpPr>
        <p:grpSpPr>
          <a:xfrm>
            <a:off x="1638292" y="4619431"/>
            <a:ext cx="6232907" cy="439486"/>
            <a:chOff x="3291844" y="5007753"/>
            <a:chExt cx="7539628" cy="32961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EAD49FD-2474-712B-EBE1-BBC18B2724E1}"/>
                </a:ext>
              </a:extLst>
            </p:cNvPr>
            <p:cNvGrpSpPr/>
            <p:nvPr/>
          </p:nvGrpSpPr>
          <p:grpSpPr>
            <a:xfrm>
              <a:off x="4450603" y="5007753"/>
              <a:ext cx="6380869" cy="306532"/>
              <a:chOff x="3928087" y="4532457"/>
              <a:chExt cx="6380869" cy="306532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5998BA2-077E-D9ED-AE24-757560E09C53}"/>
                  </a:ext>
                </a:extLst>
              </p:cNvPr>
              <p:cNvSpPr txBox="1"/>
              <p:nvPr/>
            </p:nvSpPr>
            <p:spPr>
              <a:xfrm>
                <a:off x="3928087" y="4568687"/>
                <a:ext cx="361056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:r>
                  <a:rPr lang="en-US" sz="1600" b="1">
                    <a:solidFill>
                      <a:srgbClr val="000000"/>
                    </a:solidFill>
                    <a:cs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C98D3DC-335C-4D5E-9FEA-62C4BEC9B613}"/>
                  </a:ext>
                </a:extLst>
              </p:cNvPr>
              <p:cNvSpPr txBox="1"/>
              <p:nvPr/>
            </p:nvSpPr>
            <p:spPr>
              <a:xfrm>
                <a:off x="9810228" y="4585073"/>
                <a:ext cx="498728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:r>
                  <a:rPr lang="en-US" sz="1600" b="1">
                    <a:solidFill>
                      <a:srgbClr val="000000"/>
                    </a:solidFill>
                    <a:cs typeface="Arial" panose="020B0604020202020204" pitchFamily="34" charset="0"/>
                  </a:rPr>
                  <a:t>48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89C07FF-BC5D-416A-F8D6-24E7F69B0BE9}"/>
                  </a:ext>
                </a:extLst>
              </p:cNvPr>
              <p:cNvSpPr txBox="1"/>
              <p:nvPr/>
            </p:nvSpPr>
            <p:spPr>
              <a:xfrm>
                <a:off x="6856209" y="4568688"/>
                <a:ext cx="498728" cy="2539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:r>
                  <a:rPr lang="en-US" sz="1600" b="1">
                    <a:solidFill>
                      <a:srgbClr val="000000"/>
                    </a:solidFill>
                    <a:cs typeface="Arial" panose="020B0604020202020204" pitchFamily="34" charset="0"/>
                  </a:rPr>
                  <a:t>24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1731081-08F2-F405-F7AB-8C07EEC8E2A8}"/>
                  </a:ext>
                </a:extLst>
              </p:cNvPr>
              <p:cNvSpPr txBox="1"/>
              <p:nvPr/>
            </p:nvSpPr>
            <p:spPr>
              <a:xfrm>
                <a:off x="5353069" y="4568689"/>
                <a:ext cx="498728" cy="2539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:r>
                  <a:rPr lang="en-US" sz="1600" b="1">
                    <a:solidFill>
                      <a:srgbClr val="000000"/>
                    </a:solidFill>
                    <a:cs typeface="Arial" panose="020B0604020202020204" pitchFamily="34" charset="0"/>
                  </a:rPr>
                  <a:t>12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A407752-8051-8AFB-72C0-4D99050649E2}"/>
                  </a:ext>
                </a:extLst>
              </p:cNvPr>
              <p:cNvSpPr txBox="1"/>
              <p:nvPr/>
            </p:nvSpPr>
            <p:spPr>
              <a:xfrm>
                <a:off x="8391923" y="4532457"/>
                <a:ext cx="498728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:r>
                  <a:rPr lang="en-US" sz="1600" b="1">
                    <a:solidFill>
                      <a:srgbClr val="000000"/>
                    </a:solidFill>
                    <a:cs typeface="Arial" panose="020B0604020202020204" pitchFamily="34" charset="0"/>
                  </a:rPr>
                  <a:t>36</a:t>
                </a: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B9BBB63-AD80-DD79-BB3A-D45E731CF039}"/>
                </a:ext>
              </a:extLst>
            </p:cNvPr>
            <p:cNvSpPr txBox="1"/>
            <p:nvPr/>
          </p:nvSpPr>
          <p:spPr>
            <a:xfrm>
              <a:off x="3291844" y="5060369"/>
              <a:ext cx="9474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en-US" b="1">
                  <a:solidFill>
                    <a:srgbClr val="000000"/>
                  </a:solidFill>
                  <a:cs typeface="Arial" panose="020B0604020202020204" pitchFamily="34" charset="0"/>
                </a:rPr>
                <a:t>Week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5FF08A2E-8EE1-AA85-44B1-13F1E5BDFE28}"/>
              </a:ext>
            </a:extLst>
          </p:cNvPr>
          <p:cNvSpPr txBox="1"/>
          <p:nvPr/>
        </p:nvSpPr>
        <p:spPr>
          <a:xfrm>
            <a:off x="1563220" y="5081131"/>
            <a:ext cx="910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b="1">
                <a:solidFill>
                  <a:srgbClr val="000000"/>
                </a:solidFill>
                <a:cs typeface="Arial" panose="020B0604020202020204" pitchFamily="34" charset="0"/>
              </a:rPr>
              <a:t>Doses</a:t>
            </a:r>
          </a:p>
        </p:txBody>
      </p:sp>
      <p:pic>
        <p:nvPicPr>
          <p:cNvPr id="24" name="Graphic 23" descr="Needle outline">
            <a:extLst>
              <a:ext uri="{FF2B5EF4-FFF2-40B4-BE49-F238E27FC236}">
                <a16:creationId xmlns:a16="http://schemas.microsoft.com/office/drawing/2014/main" id="{E62D43A7-C7E3-86AC-17B4-FF730056AD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8271650">
            <a:off x="2579642" y="5279774"/>
            <a:ext cx="393128" cy="425571"/>
          </a:xfrm>
          <a:prstGeom prst="rect">
            <a:avLst/>
          </a:prstGeom>
        </p:spPr>
      </p:pic>
      <p:pic>
        <p:nvPicPr>
          <p:cNvPr id="25" name="Graphic 24" descr="Needle outline">
            <a:extLst>
              <a:ext uri="{FF2B5EF4-FFF2-40B4-BE49-F238E27FC236}">
                <a16:creationId xmlns:a16="http://schemas.microsoft.com/office/drawing/2014/main" id="{56C17B61-E282-6292-C1EB-3D0F5DDDA5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8271650">
            <a:off x="3845654" y="5262117"/>
            <a:ext cx="393128" cy="425571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A491B8C-241F-221B-C42E-DC0F48DDFDA1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1918750" y="3065881"/>
            <a:ext cx="371259" cy="1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346C79AB-6D22-E952-BA23-E123D36F06ED}"/>
              </a:ext>
            </a:extLst>
          </p:cNvPr>
          <p:cNvSpPr txBox="1">
            <a:spLocks/>
          </p:cNvSpPr>
          <p:nvPr/>
        </p:nvSpPr>
        <p:spPr>
          <a:xfrm>
            <a:off x="4510895" y="5154248"/>
            <a:ext cx="2451766" cy="373132"/>
          </a:xfrm>
          <a:prstGeom prst="rect">
            <a:avLst/>
          </a:prstGeom>
        </p:spPr>
        <p:txBody>
          <a:bodyPr vert="horz" lIns="121920" tIns="60960" rIns="121920" bIns="6096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3"/>
              </a:buClr>
              <a:buFont typeface="Wingdings" pitchFamily="2" charset="2"/>
              <a:buChar char="§"/>
              <a:defRPr sz="1400" b="1" i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3"/>
              </a:buClr>
              <a:buFont typeface="System Font Regular"/>
              <a:buChar char="-"/>
              <a:defRPr sz="11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3"/>
              </a:buClr>
              <a:buFont typeface="Wingdings" pitchFamily="2" charset="2"/>
              <a:buChar char="§"/>
              <a:defRPr sz="11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3"/>
              </a:buClr>
              <a:buFont typeface="System Font Regular"/>
              <a:buChar char="-"/>
              <a:defRPr sz="11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3"/>
              </a:buClr>
              <a:buFont typeface="Wingdings" pitchFamily="2" charset="2"/>
              <a:buChar char="§"/>
              <a:defRPr sz="11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09585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r>
              <a:rPr lang="en-US">
                <a:solidFill>
                  <a:srgbClr val="009CDE"/>
                </a:solidFill>
              </a:rPr>
              <a:t>Every-3-Month SQ Dosing</a:t>
            </a:r>
            <a:endParaRPr lang="en-US" b="0">
              <a:solidFill>
                <a:srgbClr val="009CDE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E1F7EB1-1570-7E0C-6CF5-38CFE5D65EBF}"/>
              </a:ext>
            </a:extLst>
          </p:cNvPr>
          <p:cNvSpPr/>
          <p:nvPr/>
        </p:nvSpPr>
        <p:spPr>
          <a:xfrm>
            <a:off x="7356314" y="5491006"/>
            <a:ext cx="617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sz="1600" b="1">
                <a:solidFill>
                  <a:srgbClr val="000000"/>
                </a:solidFill>
                <a:cs typeface="Arial" panose="020B0604020202020204" pitchFamily="34" charset="0"/>
              </a:rPr>
              <a:t>EOS</a:t>
            </a:r>
          </a:p>
        </p:txBody>
      </p:sp>
      <p:sp>
        <p:nvSpPr>
          <p:cNvPr id="31" name="Text Placeholder 36">
            <a:extLst>
              <a:ext uri="{FF2B5EF4-FFF2-40B4-BE49-F238E27FC236}">
                <a16:creationId xmlns:a16="http://schemas.microsoft.com/office/drawing/2014/main" id="{8FCD99FF-DFB1-5A4D-A11D-9CFB4454D33E}"/>
              </a:ext>
            </a:extLst>
          </p:cNvPr>
          <p:cNvSpPr txBox="1">
            <a:spLocks/>
          </p:cNvSpPr>
          <p:nvPr/>
        </p:nvSpPr>
        <p:spPr>
          <a:xfrm>
            <a:off x="838200" y="1094875"/>
            <a:ext cx="11118011" cy="328795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3"/>
              </a:buClr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3"/>
              </a:buClr>
              <a:buFont typeface="System Font Regular"/>
              <a:buChar char="-"/>
              <a:defRPr sz="11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3"/>
              </a:buClr>
              <a:buFont typeface="Wingdings" pitchFamily="2" charset="2"/>
              <a:buChar char="§"/>
              <a:defRPr sz="11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3"/>
              </a:buClr>
              <a:buFont typeface="System Font Regular"/>
              <a:buChar char="-"/>
              <a:defRPr sz="11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3"/>
              </a:buClr>
              <a:buFont typeface="Wingdings" pitchFamily="2" charset="2"/>
              <a:buChar char="§"/>
              <a:defRPr sz="11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b="1"/>
              <a:t>Study Objectives: </a:t>
            </a:r>
            <a:r>
              <a:rPr lang="en-US"/>
              <a:t>To evaluate safety and efficacy for lowering TG and atherogenic lipoproteins in subjects with SHTG, and to explore optimal dosing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7D7FE85-246C-5874-01C1-9818EDA175B2}"/>
              </a:ext>
            </a:extLst>
          </p:cNvPr>
          <p:cNvSpPr/>
          <p:nvPr/>
        </p:nvSpPr>
        <p:spPr>
          <a:xfrm>
            <a:off x="8634540" y="2640538"/>
            <a:ext cx="3383075" cy="328795"/>
          </a:xfrm>
          <a:prstGeom prst="rect">
            <a:avLst/>
          </a:prstGeom>
          <a:noFill/>
          <a:ln w="63500" cap="flat" cmpd="sng" algn="ctr">
            <a:solidFill>
              <a:schemeClr val="accent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0212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78A64E-8B3F-4FDF-BAAD-3369B9DE32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BB6F1-C1CB-2953-C918-A1BEEE227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1105949"/>
          </a:xfrm>
        </p:spPr>
        <p:txBody>
          <a:bodyPr>
            <a:normAutofit/>
          </a:bodyPr>
          <a:lstStyle/>
          <a:p>
            <a:r>
              <a:rPr lang="en-US"/>
              <a:t>Baseline Characteristics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7E3133-2AB5-0AE3-2F49-2E169C5F97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10515600" cy="365125"/>
          </a:xfrm>
        </p:spPr>
        <p:txBody>
          <a:bodyPr/>
          <a:lstStyle/>
          <a:p>
            <a:r>
              <a:rPr lang="en-US"/>
              <a:t>a. Analysis that removed n=2 participants with baseline values of BLOQ (ad hoc); b. Based on calculation: Total cholesterol – HDL-C – LDL-C (UC). </a:t>
            </a:r>
          </a:p>
          <a:p>
            <a:r>
              <a:rPr lang="en-US"/>
              <a:t>Data are shown for the full analysis set of 226, </a:t>
            </a:r>
            <a:r>
              <a:rPr lang="en-US" err="1"/>
              <a:t>ie</a:t>
            </a:r>
            <a:r>
              <a:rPr lang="en-US"/>
              <a:t> all randomized patients who received at least 1 dose of investigational product.</a:t>
            </a:r>
          </a:p>
          <a:p>
            <a:r>
              <a:rPr lang="en-US"/>
              <a:t>Gaudet D, et al. </a:t>
            </a:r>
            <a:r>
              <a:rPr lang="en-US" i="1"/>
              <a:t>JAMA</a:t>
            </a:r>
            <a:r>
              <a:rPr lang="en-US"/>
              <a:t> </a:t>
            </a:r>
            <a:r>
              <a:rPr lang="en-US" i="1" err="1"/>
              <a:t>Cardiol</a:t>
            </a:r>
            <a:r>
              <a:rPr lang="en-US"/>
              <a:t>. Published online April 7, 2024. doi:10.1001/jamacardio.2024.0959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88210B7-F22C-B8F4-98B4-6CEEAC24A7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5774695"/>
              </p:ext>
            </p:extLst>
          </p:nvPr>
        </p:nvGraphicFramePr>
        <p:xfrm>
          <a:off x="938891" y="1139816"/>
          <a:ext cx="10314216" cy="4754415"/>
        </p:xfrm>
        <a:graphic>
          <a:graphicData uri="http://schemas.openxmlformats.org/drawingml/2006/table">
            <a:tbl>
              <a:tblPr firstRow="1" bandRow="1"/>
              <a:tblGrid>
                <a:gridCol w="3615204">
                  <a:extLst>
                    <a:ext uri="{9D8B030D-6E8A-4147-A177-3AD203B41FA5}">
                      <a16:colId xmlns:a16="http://schemas.microsoft.com/office/drawing/2014/main" val="3187083853"/>
                    </a:ext>
                  </a:extLst>
                </a:gridCol>
                <a:gridCol w="1674753">
                  <a:extLst>
                    <a:ext uri="{9D8B030D-6E8A-4147-A177-3AD203B41FA5}">
                      <a16:colId xmlns:a16="http://schemas.microsoft.com/office/drawing/2014/main" val="691260127"/>
                    </a:ext>
                  </a:extLst>
                </a:gridCol>
                <a:gridCol w="1674753">
                  <a:extLst>
                    <a:ext uri="{9D8B030D-6E8A-4147-A177-3AD203B41FA5}">
                      <a16:colId xmlns:a16="http://schemas.microsoft.com/office/drawing/2014/main" val="1671330239"/>
                    </a:ext>
                  </a:extLst>
                </a:gridCol>
                <a:gridCol w="1674753">
                  <a:extLst>
                    <a:ext uri="{9D8B030D-6E8A-4147-A177-3AD203B41FA5}">
                      <a16:colId xmlns:a16="http://schemas.microsoft.com/office/drawing/2014/main" val="1287049916"/>
                    </a:ext>
                  </a:extLst>
                </a:gridCol>
                <a:gridCol w="1674753">
                  <a:extLst>
                    <a:ext uri="{9D8B030D-6E8A-4147-A177-3AD203B41FA5}">
                      <a16:colId xmlns:a16="http://schemas.microsoft.com/office/drawing/2014/main" val="2639091778"/>
                    </a:ext>
                  </a:extLst>
                </a:gridCol>
              </a:tblGrid>
              <a:tr h="301577">
                <a:tc rowSpan="2"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>
                        <a:lnSpc>
                          <a:spcPct val="85000"/>
                        </a:lnSpc>
                      </a:pPr>
                      <a:endParaRPr lang="en-US" sz="1400">
                        <a:solidFill>
                          <a:schemeClr val="bg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400">
                          <a:solidFill>
                            <a:schemeClr val="bg2"/>
                          </a:solidFill>
                          <a:latin typeface="+mn-lt"/>
                        </a:rPr>
                        <a:t>Pooled Placebo</a:t>
                      </a:r>
                    </a:p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400" b="1">
                          <a:solidFill>
                            <a:schemeClr val="bg2"/>
                          </a:solidFill>
                          <a:latin typeface="+mn-lt"/>
                        </a:rPr>
                        <a:t>(N = 60)</a:t>
                      </a:r>
                      <a:endParaRPr lang="en-US" sz="1400" b="1">
                        <a:solidFill>
                          <a:schemeClr val="bg2"/>
                        </a:solidFill>
                        <a:latin typeface="+mn-lt"/>
                        <a:cs typeface="Arial"/>
                      </a:endParaRPr>
                    </a:p>
                  </a:txBody>
                  <a:tcPr marL="45720" marR="4572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2800">
                          <a:solidFill>
                            <a:schemeClr val="bg2"/>
                          </a:solidFill>
                          <a:latin typeface="+mn-lt"/>
                        </a:rPr>
                        <a:t>Plozasiran</a:t>
                      </a:r>
                      <a:endParaRPr lang="en-US" sz="2800">
                        <a:solidFill>
                          <a:schemeClr val="bg2"/>
                        </a:solidFill>
                        <a:latin typeface="+mn-lt"/>
                        <a:cs typeface="Arial"/>
                      </a:endParaRPr>
                    </a:p>
                  </a:txBody>
                  <a:tcPr marL="45720" marR="4572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Arial"/>
                        <a:cs typeface="Arial"/>
                      </a:endParaRPr>
                    </a:p>
                  </a:txBody>
                  <a:tcPr marL="68580" marR="68580" marT="34290" marB="3429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Arial"/>
                        <a:cs typeface="Arial"/>
                      </a:endParaRPr>
                    </a:p>
                  </a:txBody>
                  <a:tcPr marL="68580" marR="68580" marT="34290" marB="3429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996803139"/>
                  </a:ext>
                </a:extLst>
              </a:tr>
              <a:tr h="491458">
                <a:tc vMerge="1"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b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latin typeface="+mn-lt"/>
                        </a:rPr>
                        <a:t>(N=60)</a:t>
                      </a:r>
                      <a:endParaRPr lang="en-US" sz="1200" b="1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400" b="1">
                          <a:solidFill>
                            <a:schemeClr val="bg2"/>
                          </a:solidFill>
                          <a:latin typeface="+mn-lt"/>
                        </a:rPr>
                        <a:t>10 mg</a:t>
                      </a:r>
                      <a:br>
                        <a:rPr lang="en-US" sz="1400" b="1">
                          <a:solidFill>
                            <a:schemeClr val="bg2"/>
                          </a:solidFill>
                          <a:latin typeface="+mn-lt"/>
                        </a:rPr>
                      </a:br>
                      <a:r>
                        <a:rPr lang="en-US" sz="1400" b="1">
                          <a:solidFill>
                            <a:schemeClr val="bg2"/>
                          </a:solidFill>
                          <a:latin typeface="+mn-lt"/>
                        </a:rPr>
                        <a:t>(N = 54)</a:t>
                      </a:r>
                      <a:endParaRPr lang="en-US" sz="1400" b="1">
                        <a:solidFill>
                          <a:schemeClr val="bg2"/>
                        </a:solidFill>
                        <a:latin typeface="+mn-lt"/>
                        <a:cs typeface="Arial"/>
                      </a:endParaRPr>
                    </a:p>
                  </a:txBody>
                  <a:tcPr marL="45720" marR="4572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400" b="1">
                          <a:solidFill>
                            <a:schemeClr val="bg2"/>
                          </a:solidFill>
                          <a:latin typeface="+mn-lt"/>
                        </a:rPr>
                        <a:t>25 mg </a:t>
                      </a:r>
                      <a:br>
                        <a:rPr lang="en-US" sz="1400" b="1">
                          <a:solidFill>
                            <a:schemeClr val="bg2"/>
                          </a:solidFill>
                          <a:latin typeface="+mn-lt"/>
                        </a:rPr>
                      </a:br>
                      <a:r>
                        <a:rPr lang="en-US" sz="1400" b="1">
                          <a:solidFill>
                            <a:schemeClr val="bg2"/>
                          </a:solidFill>
                          <a:latin typeface="+mn-lt"/>
                        </a:rPr>
                        <a:t>(N = 55)</a:t>
                      </a:r>
                      <a:endParaRPr lang="en-US" sz="1400" b="1">
                        <a:solidFill>
                          <a:schemeClr val="bg2"/>
                        </a:solidFill>
                        <a:latin typeface="+mn-lt"/>
                        <a:cs typeface="Arial"/>
                      </a:endParaRPr>
                    </a:p>
                  </a:txBody>
                  <a:tcPr marL="45720" marR="4572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400" b="1">
                          <a:solidFill>
                            <a:schemeClr val="bg2"/>
                          </a:solidFill>
                          <a:latin typeface="+mn-lt"/>
                        </a:rPr>
                        <a:t>50 mg </a:t>
                      </a:r>
                    </a:p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400" b="1">
                          <a:solidFill>
                            <a:schemeClr val="bg2"/>
                          </a:solidFill>
                          <a:latin typeface="+mn-lt"/>
                        </a:rPr>
                        <a:t>(N = 57)</a:t>
                      </a:r>
                      <a:endParaRPr lang="en-US" sz="1400" b="1">
                        <a:solidFill>
                          <a:schemeClr val="bg2"/>
                        </a:solidFill>
                        <a:latin typeface="+mn-lt"/>
                        <a:cs typeface="Arial"/>
                      </a:endParaRPr>
                    </a:p>
                  </a:txBody>
                  <a:tcPr marL="45720" marR="4572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376263"/>
                  </a:ext>
                </a:extLst>
              </a:tr>
              <a:tr h="30157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>
                        <a:lnSpc>
                          <a:spcPct val="85000"/>
                        </a:lnSpc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+mn-lt"/>
                        </a:rPr>
                        <a:t>Mean (SD) age, years</a:t>
                      </a:r>
                      <a:endParaRPr lang="en-US" sz="1400" b="1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56 (11)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53 (10)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56 (11)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54 (11)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3722787"/>
                  </a:ext>
                </a:extLst>
              </a:tr>
              <a:tr h="30157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>
                        <a:lnSpc>
                          <a:spcPct val="85000"/>
                        </a:lnSpc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+mn-lt"/>
                        </a:rPr>
                        <a:t>Female, n (%)</a:t>
                      </a:r>
                      <a:endParaRPr lang="en-US" sz="1400" b="1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 (23)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 (15)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 (22)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 (28)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2595968"/>
                  </a:ext>
                </a:extLst>
              </a:tr>
              <a:tr h="30157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>
                        <a:lnSpc>
                          <a:spcPct val="85000"/>
                        </a:lnSpc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+mn-lt"/>
                        </a:rPr>
                        <a:t>White, n (%)</a:t>
                      </a:r>
                      <a:endParaRPr lang="en-US" sz="1400" b="1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55 (92)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47 (87)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48 (87)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53 (93)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145180"/>
                  </a:ext>
                </a:extLst>
              </a:tr>
              <a:tr h="30157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>
                        <a:lnSpc>
                          <a:spcPct val="85000"/>
                        </a:lnSpc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+mn-lt"/>
                        </a:rPr>
                        <a:t>Mean (SD) BMI, kg/m</a:t>
                      </a:r>
                      <a:r>
                        <a:rPr lang="en-US" sz="1400" b="1" baseline="3000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 (4)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 (5)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 (5)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 (5)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7198418"/>
                  </a:ext>
                </a:extLst>
              </a:tr>
              <a:tr h="30157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>
                        <a:lnSpc>
                          <a:spcPct val="85000"/>
                        </a:lnSpc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+mn-lt"/>
                        </a:rPr>
                        <a:t>Mean (SD) APOC3,</a:t>
                      </a:r>
                      <a:r>
                        <a:rPr lang="en-US" sz="1400" b="1" baseline="30000">
                          <a:solidFill>
                            <a:schemeClr val="tx1"/>
                          </a:solidFill>
                          <a:latin typeface="+mn-lt"/>
                        </a:rPr>
                        <a:t>a</a:t>
                      </a:r>
                      <a:r>
                        <a:rPr lang="en-US" sz="1400" b="1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>
                          <a:solidFill>
                            <a:schemeClr val="tx1"/>
                          </a:solidFill>
                          <a:latin typeface="+mn-lt"/>
                          <a:sym typeface="Symbol" panose="05050102010706020507" pitchFamily="18" charset="2"/>
                        </a:rPr>
                        <a:t>mg/dL</a:t>
                      </a:r>
                      <a:endParaRPr lang="en-US" sz="1400" b="1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+mn-lt"/>
                        </a:rPr>
                        <a:t>31 (16)</a:t>
                      </a:r>
                      <a:endParaRPr lang="en-US" sz="140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+mn-lt"/>
                        </a:rPr>
                        <a:t>33 (15)</a:t>
                      </a:r>
                      <a:endParaRPr lang="en-US" sz="140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+mn-lt"/>
                        </a:rPr>
                        <a:t>34 (17)</a:t>
                      </a:r>
                      <a:endParaRPr lang="en-US" sz="140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+mn-lt"/>
                        </a:rPr>
                        <a:t>32 (16)</a:t>
                      </a:r>
                      <a:endParaRPr lang="en-US" sz="140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149285"/>
                  </a:ext>
                </a:extLst>
              </a:tr>
              <a:tr h="49145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>
                        <a:lnSpc>
                          <a:spcPct val="85000"/>
                        </a:lnSpc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+mn-lt"/>
                        </a:rPr>
                        <a:t>Median (Q1, Q3) triglyceride, mg/dL</a:t>
                      </a:r>
                      <a:endParaRPr lang="en-US" sz="1400" b="1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679</a:t>
                      </a:r>
                    </a:p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(540, 929)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696 </a:t>
                      </a:r>
                      <a:b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(559, 1088)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598</a:t>
                      </a:r>
                    </a:p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(517, 982)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663</a:t>
                      </a:r>
                    </a:p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(531, 1028)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5373707"/>
                  </a:ext>
                </a:extLst>
              </a:tr>
              <a:tr h="30157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>
                        <a:lnSpc>
                          <a:spcPct val="85000"/>
                        </a:lnSpc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+mn-lt"/>
                        </a:rPr>
                        <a:t>Mean (SD) triglyceride, mg/dL</a:t>
                      </a:r>
                      <a:endParaRPr lang="en-US" sz="1400" b="1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851 (507)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890 (577)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942 (756)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908 (653)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286128"/>
                  </a:ext>
                </a:extLst>
              </a:tr>
              <a:tr h="30157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+mn-lt"/>
                        </a:rPr>
                        <a:t>Mean (SD) non-HDL-C, mg/dL</a:t>
                      </a:r>
                      <a:endParaRPr lang="en-US" sz="1400" b="1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185 (79)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209 (74)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206 (91)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196 (88)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26682"/>
                  </a:ext>
                </a:extLst>
              </a:tr>
              <a:tr h="30157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>
                        <a:lnSpc>
                          <a:spcPct val="85000"/>
                        </a:lnSpc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+mn-lt"/>
                        </a:rPr>
                        <a:t>Mean (SD) ApoB, mg/dL</a:t>
                      </a:r>
                      <a:endParaRPr lang="en-US" sz="1400" b="1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95 (29)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103 (44)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103 (32)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110 (55)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8572840"/>
                  </a:ext>
                </a:extLst>
              </a:tr>
              <a:tr h="30157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>
                        <a:lnSpc>
                          <a:spcPct val="85000"/>
                        </a:lnSpc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+mn-lt"/>
                        </a:rPr>
                        <a:t>Mean (SD) remnant cholesterol,</a:t>
                      </a:r>
                      <a:r>
                        <a:rPr lang="en-US" sz="1400" b="1" baseline="30000">
                          <a:solidFill>
                            <a:schemeClr val="tx1"/>
                          </a:solidFill>
                          <a:latin typeface="+mn-lt"/>
                        </a:rPr>
                        <a:t>b</a:t>
                      </a:r>
                      <a:r>
                        <a:rPr lang="en-US" sz="1400" b="1">
                          <a:solidFill>
                            <a:schemeClr val="tx1"/>
                          </a:solidFill>
                          <a:latin typeface="+mn-lt"/>
                        </a:rPr>
                        <a:t> mg/dL</a:t>
                      </a:r>
                      <a:endParaRPr lang="en-US" sz="1400" b="1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115 (82)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134 (88)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132 (98)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124 (92)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5815233"/>
                  </a:ext>
                </a:extLst>
              </a:tr>
              <a:tr h="30157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>
                        <a:lnSpc>
                          <a:spcPct val="85000"/>
                        </a:lnSpc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+mn-lt"/>
                        </a:rPr>
                        <a:t>Mean (SD) LDL-C, UC, mg/dL</a:t>
                      </a:r>
                      <a:endParaRPr lang="en-US" sz="1400" b="1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69 (39)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75 (44)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74 (40)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72 (42)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0555362"/>
                  </a:ext>
                </a:extLst>
              </a:tr>
              <a:tr h="30157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>
                        <a:lnSpc>
                          <a:spcPct val="85000"/>
                        </a:lnSpc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+mn-lt"/>
                        </a:rPr>
                        <a:t>Mean (SD) HDL-C, mg/dL</a:t>
                      </a:r>
                      <a:endParaRPr lang="en-US" sz="1400" b="1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 (12)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 (9)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 (11)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 (13)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75973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0500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A961F0-1496-DA61-66E2-7B14D3A04F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11B9A-5564-13F1-C03D-B4839CA23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082"/>
            <a:ext cx="10515600" cy="1105949"/>
          </a:xfrm>
        </p:spPr>
        <p:txBody>
          <a:bodyPr anchor="t">
            <a:normAutofit fontScale="90000"/>
          </a:bodyPr>
          <a:lstStyle/>
          <a:p>
            <a:r>
              <a:rPr lang="en-US" err="1"/>
              <a:t>Plozasiran</a:t>
            </a:r>
            <a:r>
              <a:rPr lang="en-US"/>
              <a:t> Demonstrates Significant Decreases in APOC3 and Contributes to Restoration of Triglyceride Homeostasis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BF376-8014-4FC2-9E1C-F8D21D7A8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10515600" cy="365125"/>
          </a:xfrm>
        </p:spPr>
        <p:txBody>
          <a:bodyPr/>
          <a:lstStyle/>
          <a:p>
            <a:r>
              <a:rPr lang="en-US" err="1"/>
              <a:t>aAnalysis</a:t>
            </a:r>
            <a:r>
              <a:rPr lang="en-US"/>
              <a:t> that removed n=2 participants with baseline values of BLOQ (ad hoc). *Statistical significance was determined using Mixed Model Repeat Measures (MMRM) analysis. Nadir achieved at 16 weeks where Placebo corrected LSM of 77% difference achieved, </a:t>
            </a:r>
            <a:r>
              <a:rPr lang="en-US" err="1"/>
              <a:t>ie</a:t>
            </a:r>
            <a:r>
              <a:rPr lang="en-US"/>
              <a:t>, 135 mg/dL from 942 mean baseline.</a:t>
            </a:r>
          </a:p>
          <a:p>
            <a:r>
              <a:rPr lang="en-US"/>
              <a:t>Gaudet D, et al. </a:t>
            </a:r>
            <a:r>
              <a:rPr lang="en-US" i="1"/>
              <a:t>JAMA</a:t>
            </a:r>
            <a:r>
              <a:rPr lang="en-US"/>
              <a:t> </a:t>
            </a:r>
            <a:r>
              <a:rPr lang="en-US" i="1" err="1"/>
              <a:t>Cardiol</a:t>
            </a:r>
            <a:r>
              <a:rPr lang="en-US"/>
              <a:t>. Published online April 7, 2024. doi:10.1001/jamacardio.2024.0959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63AE5172-7C9C-F942-7E9B-EC5B5E5C73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25473" y="1361429"/>
          <a:ext cx="4500006" cy="2791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10" r:id="rId3" imgW="4224672" imgH="2620614" progId="Prism10.Document">
                  <p:embed/>
                </p:oleObj>
              </mc:Choice>
              <mc:Fallback>
                <p:oleObj name="Prism 10" r:id="rId3" imgW="4224672" imgH="2620614" progId="Prism10.Document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63AE5172-7C9C-F942-7E9B-EC5B5E5C73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25473" y="1361429"/>
                        <a:ext cx="4500006" cy="27919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E549320-874E-726A-F50D-24C9EF04D9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8127992"/>
              </p:ext>
            </p:extLst>
          </p:nvPr>
        </p:nvGraphicFramePr>
        <p:xfrm>
          <a:off x="1176740" y="1422700"/>
          <a:ext cx="4531085" cy="279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10" r:id="rId5" imgW="4256444" imgH="2623303" progId="Prism10.Document">
                  <p:embed/>
                </p:oleObj>
              </mc:Choice>
              <mc:Fallback>
                <p:oleObj name="Prism 10" r:id="rId5" imgW="4256444" imgH="2623303" progId="Prism10.Document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E549320-874E-726A-F50D-24C9EF04D9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76740" y="1422700"/>
                        <a:ext cx="4531085" cy="279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3FA5581A-D946-110E-154D-9AE131B4F0EF}"/>
              </a:ext>
            </a:extLst>
          </p:cNvPr>
          <p:cNvGrpSpPr/>
          <p:nvPr/>
        </p:nvGrpSpPr>
        <p:grpSpPr>
          <a:xfrm>
            <a:off x="3221165" y="5681591"/>
            <a:ext cx="6408616" cy="313070"/>
            <a:chOff x="1027944" y="8170209"/>
            <a:chExt cx="4877819" cy="19435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050AB5D-4F4E-9ECB-D217-434FA6BDEFBA}"/>
                </a:ext>
              </a:extLst>
            </p:cNvPr>
            <p:cNvGrpSpPr/>
            <p:nvPr/>
          </p:nvGrpSpPr>
          <p:grpSpPr>
            <a:xfrm>
              <a:off x="4769214" y="8188532"/>
              <a:ext cx="1136549" cy="120650"/>
              <a:chOff x="5480414" y="8188532"/>
              <a:chExt cx="1136549" cy="120650"/>
            </a:xfrm>
          </p:grpSpPr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3C348B96-781F-56A2-FE4F-8F78A594717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80414" y="8227958"/>
                <a:ext cx="182880" cy="0"/>
              </a:xfrm>
              <a:prstGeom prst="line">
                <a:avLst/>
              </a:prstGeom>
              <a:ln>
                <a:solidFill>
                  <a:srgbClr val="4924AA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Diamond 22">
                <a:extLst>
                  <a:ext uri="{FF2B5EF4-FFF2-40B4-BE49-F238E27FC236}">
                    <a16:creationId xmlns:a16="http://schemas.microsoft.com/office/drawing/2014/main" id="{1D3046B7-536A-CF8E-7DDE-47A163C2F4B0}"/>
                  </a:ext>
                </a:extLst>
              </p:cNvPr>
              <p:cNvSpPr/>
              <p:nvPr/>
            </p:nvSpPr>
            <p:spPr>
              <a:xfrm>
                <a:off x="5532428" y="8188532"/>
                <a:ext cx="78853" cy="78853"/>
              </a:xfrm>
              <a:prstGeom prst="diamond">
                <a:avLst/>
              </a:prstGeom>
              <a:solidFill>
                <a:srgbClr val="4924A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 Box 1102211754">
                <a:extLst>
                  <a:ext uri="{FF2B5EF4-FFF2-40B4-BE49-F238E27FC236}">
                    <a16:creationId xmlns:a16="http://schemas.microsoft.com/office/drawing/2014/main" id="{C72ECE98-10A7-D2A3-C1D7-538022E7DC3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15308" y="8188532"/>
                <a:ext cx="901655" cy="120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1200" kern="120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Plozasiran 50 mg</a:t>
                </a:r>
                <a:endParaRPr lang="en-US" sz="1200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EA512EF-9007-9A82-D948-ED77BF2FE48D}"/>
                </a:ext>
              </a:extLst>
            </p:cNvPr>
            <p:cNvGrpSpPr/>
            <p:nvPr/>
          </p:nvGrpSpPr>
          <p:grpSpPr>
            <a:xfrm>
              <a:off x="1027944" y="8170209"/>
              <a:ext cx="780505" cy="194349"/>
              <a:chOff x="2832838" y="8170209"/>
              <a:chExt cx="780505" cy="194349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7A01DC4F-EC38-13D2-7494-DA79CC3BA28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32838" y="8227958"/>
                <a:ext cx="182880" cy="0"/>
              </a:xfrm>
              <a:prstGeom prst="line">
                <a:avLst/>
              </a:prstGeom>
              <a:ln>
                <a:solidFill>
                  <a:srgbClr val="80808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CAFBA929-A94E-F442-8F52-EA636BCDEC8F}"/>
                  </a:ext>
                </a:extLst>
              </p:cNvPr>
              <p:cNvSpPr/>
              <p:nvPr/>
            </p:nvSpPr>
            <p:spPr>
              <a:xfrm>
                <a:off x="2884072" y="8188532"/>
                <a:ext cx="78853" cy="78853"/>
              </a:xfrm>
              <a:prstGeom prst="ellipse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 Box 1102211754">
                <a:extLst>
                  <a:ext uri="{FF2B5EF4-FFF2-40B4-BE49-F238E27FC236}">
                    <a16:creationId xmlns:a16="http://schemas.microsoft.com/office/drawing/2014/main" id="{C4EE9909-D89F-44F2-FBB8-80E96BBA1DA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60306" y="8170209"/>
                <a:ext cx="553037" cy="1943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1200" kern="120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Placebo</a:t>
                </a:r>
                <a:endParaRPr lang="en-US" sz="1200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A1A7111-91DD-6987-7945-107FC455B347}"/>
                </a:ext>
              </a:extLst>
            </p:cNvPr>
            <p:cNvGrpSpPr/>
            <p:nvPr/>
          </p:nvGrpSpPr>
          <p:grpSpPr>
            <a:xfrm>
              <a:off x="1924511" y="8170210"/>
              <a:ext cx="1406459" cy="194349"/>
              <a:chOff x="3677014" y="8170210"/>
              <a:chExt cx="1406459" cy="194349"/>
            </a:xfrm>
          </p:grpSpPr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410C49B9-986C-31F1-4012-28C9814405C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77014" y="8227958"/>
                <a:ext cx="182880" cy="0"/>
              </a:xfrm>
              <a:prstGeom prst="line">
                <a:avLst/>
              </a:prstGeom>
              <a:ln>
                <a:solidFill>
                  <a:srgbClr val="43B02A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1AF2A57-CE28-E540-75E6-3330F050BB77}"/>
                  </a:ext>
                </a:extLst>
              </p:cNvPr>
              <p:cNvSpPr/>
              <p:nvPr/>
            </p:nvSpPr>
            <p:spPr>
              <a:xfrm>
                <a:off x="3732730" y="8188532"/>
                <a:ext cx="78853" cy="78853"/>
              </a:xfrm>
              <a:prstGeom prst="rect">
                <a:avLst/>
              </a:prstGeom>
              <a:solidFill>
                <a:srgbClr val="43B02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 Box 1102211754">
                <a:extLst>
                  <a:ext uri="{FF2B5EF4-FFF2-40B4-BE49-F238E27FC236}">
                    <a16:creationId xmlns:a16="http://schemas.microsoft.com/office/drawing/2014/main" id="{1BF31098-BB23-30D7-C210-C1895FCD17C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98853" y="8170210"/>
                <a:ext cx="1184620" cy="1943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1200" kern="120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Plozasiran 10 mg</a:t>
                </a:r>
                <a:endParaRPr lang="en-US" sz="1200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6BF1382-3745-D207-E017-0FCC29D272DA}"/>
                </a:ext>
              </a:extLst>
            </p:cNvPr>
            <p:cNvGrpSpPr/>
            <p:nvPr/>
          </p:nvGrpSpPr>
          <p:grpSpPr>
            <a:xfrm>
              <a:off x="3346863" y="8172063"/>
              <a:ext cx="1114544" cy="120649"/>
              <a:chOff x="4609343" y="8172063"/>
              <a:chExt cx="1114544" cy="120649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E6D45E9D-7EE9-C9FD-7CF3-708DF5668DB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09343" y="8227958"/>
                <a:ext cx="182880" cy="0"/>
              </a:xfrm>
              <a:prstGeom prst="line">
                <a:avLst/>
              </a:prstGeom>
              <a:ln>
                <a:solidFill>
                  <a:srgbClr val="009CDE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Isosceles Triangle 13">
                <a:extLst>
                  <a:ext uri="{FF2B5EF4-FFF2-40B4-BE49-F238E27FC236}">
                    <a16:creationId xmlns:a16="http://schemas.microsoft.com/office/drawing/2014/main" id="{06E28CE5-BC9B-7C5B-FFA9-E1B4C2E719AB}"/>
                  </a:ext>
                </a:extLst>
              </p:cNvPr>
              <p:cNvSpPr/>
              <p:nvPr/>
            </p:nvSpPr>
            <p:spPr>
              <a:xfrm>
                <a:off x="4665060" y="8188532"/>
                <a:ext cx="78853" cy="78853"/>
              </a:xfrm>
              <a:prstGeom prst="triangle">
                <a:avLst/>
              </a:prstGeom>
              <a:solidFill>
                <a:srgbClr val="009CD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 Box 1102211754">
                <a:extLst>
                  <a:ext uri="{FF2B5EF4-FFF2-40B4-BE49-F238E27FC236}">
                    <a16:creationId xmlns:a16="http://schemas.microsoft.com/office/drawing/2014/main" id="{DD9ECC54-344D-6F1A-58B8-CA8FC1E563D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22232" y="8172063"/>
                <a:ext cx="901655" cy="1206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1200" kern="120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Plozasiran 25 mg</a:t>
                </a:r>
                <a:endParaRPr lang="en-US" sz="1200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aphicFrame>
        <p:nvGraphicFramePr>
          <p:cNvPr id="25" name="Table 17">
            <a:extLst>
              <a:ext uri="{FF2B5EF4-FFF2-40B4-BE49-F238E27FC236}">
                <a16:creationId xmlns:a16="http://schemas.microsoft.com/office/drawing/2014/main" id="{07C8C1D6-9EEE-181A-6CC4-99810F0F53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770390"/>
              </p:ext>
            </p:extLst>
          </p:nvPr>
        </p:nvGraphicFramePr>
        <p:xfrm>
          <a:off x="1462554" y="4140230"/>
          <a:ext cx="3976712" cy="131821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57776">
                  <a:extLst>
                    <a:ext uri="{9D8B030D-6E8A-4147-A177-3AD203B41FA5}">
                      <a16:colId xmlns:a16="http://schemas.microsoft.com/office/drawing/2014/main" val="3619371205"/>
                    </a:ext>
                  </a:extLst>
                </a:gridCol>
                <a:gridCol w="455978">
                  <a:extLst>
                    <a:ext uri="{9D8B030D-6E8A-4147-A177-3AD203B41FA5}">
                      <a16:colId xmlns:a16="http://schemas.microsoft.com/office/drawing/2014/main" val="3280777750"/>
                    </a:ext>
                  </a:extLst>
                </a:gridCol>
                <a:gridCol w="966451">
                  <a:extLst>
                    <a:ext uri="{9D8B030D-6E8A-4147-A177-3AD203B41FA5}">
                      <a16:colId xmlns:a16="http://schemas.microsoft.com/office/drawing/2014/main" val="435214820"/>
                    </a:ext>
                  </a:extLst>
                </a:gridCol>
                <a:gridCol w="968080">
                  <a:extLst>
                    <a:ext uri="{9D8B030D-6E8A-4147-A177-3AD203B41FA5}">
                      <a16:colId xmlns:a16="http://schemas.microsoft.com/office/drawing/2014/main" val="201171141"/>
                    </a:ext>
                  </a:extLst>
                </a:gridCol>
                <a:gridCol w="828427">
                  <a:extLst>
                    <a:ext uri="{9D8B030D-6E8A-4147-A177-3AD203B41FA5}">
                      <a16:colId xmlns:a16="http://schemas.microsoft.com/office/drawing/2014/main" val="1070641188"/>
                    </a:ext>
                  </a:extLst>
                </a:gridCol>
              </a:tblGrid>
              <a:tr h="376634">
                <a:tc gridSpan="5"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tx1"/>
                          </a:solidFill>
                        </a:rPr>
                        <a:t>LS Mean*</a:t>
                      </a:r>
                      <a:r>
                        <a:rPr lang="en-US" sz="1200" b="1" baseline="30000">
                          <a:solidFill>
                            <a:schemeClr val="tx1"/>
                          </a:solidFill>
                        </a:rPr>
                        <a:t>a </a:t>
                      </a:r>
                      <a:r>
                        <a:rPr lang="en-US" sz="1200" b="1">
                          <a:solidFill>
                            <a:schemeClr val="tx1"/>
                          </a:solidFill>
                        </a:rPr>
                        <a:t>% Change from Baseline at Week 24 &amp; 48</a:t>
                      </a:r>
                    </a:p>
                  </a:txBody>
                  <a:tcPr marL="45720" marR="45720" marT="18288" marB="18288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2546202"/>
                  </a:ext>
                </a:extLst>
              </a:tr>
              <a:tr h="470792">
                <a:tc>
                  <a:txBody>
                    <a:bodyPr/>
                    <a:lstStyle/>
                    <a:p>
                      <a:r>
                        <a:rPr lang="en-US" sz="1200" b="1"/>
                        <a:t>Week 24</a:t>
                      </a:r>
                      <a:endParaRPr sz="1200" b="1"/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80808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-1%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accent4"/>
                          </a:solidFill>
                          <a:effectLst/>
                          <a:latin typeface="+mj-lt"/>
                        </a:rPr>
                        <a:t>-69%</a:t>
                      </a:r>
                      <a:endParaRPr lang="en-US" sz="1200" b="1" kern="1200">
                        <a:solidFill>
                          <a:schemeClr val="accent4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 </a:t>
                      </a:r>
                      <a:r>
                        <a:rPr lang="en-US" sz="12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&lt; 0.0001</a:t>
                      </a:r>
                      <a:endParaRPr lang="en-US" sz="1200" b="1">
                        <a:solidFill>
                          <a:srgbClr val="43B02A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9CDE"/>
                          </a:solidFill>
                          <a:effectLst/>
                          <a:latin typeface="+mj-lt"/>
                        </a:rPr>
                        <a:t>-72%</a:t>
                      </a:r>
                      <a:endParaRPr lang="en-US" sz="1200" b="1" kern="1200">
                        <a:solidFill>
                          <a:srgbClr val="80808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 </a:t>
                      </a:r>
                      <a:r>
                        <a:rPr lang="en-US" sz="12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&lt; 0.0001</a:t>
                      </a:r>
                      <a:endParaRPr lang="en-US" sz="1200" b="1">
                        <a:solidFill>
                          <a:srgbClr val="009CDE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4924AA"/>
                          </a:solidFill>
                          <a:effectLst/>
                          <a:latin typeface="+mj-lt"/>
                        </a:rPr>
                        <a:t>-78%</a:t>
                      </a:r>
                      <a:endParaRPr lang="en-US" sz="1200" b="1" kern="1200">
                        <a:solidFill>
                          <a:srgbClr val="80808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 </a:t>
                      </a:r>
                      <a:r>
                        <a:rPr lang="en-US" sz="12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&lt; 0.0001</a:t>
                      </a:r>
                      <a:endParaRPr lang="en-US" sz="1200" b="1">
                        <a:solidFill>
                          <a:srgbClr val="4924AA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309522"/>
                  </a:ext>
                </a:extLst>
              </a:tr>
              <a:tr h="470792">
                <a:tc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+mj-lt"/>
                        </a:rPr>
                        <a:t>Week 48</a:t>
                      </a:r>
                      <a:endParaRPr lang="en-US" sz="1200" b="1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80808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accent4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-34%</a:t>
                      </a:r>
                      <a:endParaRPr lang="en-US" sz="1200" b="1" kern="1200">
                        <a:solidFill>
                          <a:schemeClr val="accent4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 </a:t>
                      </a:r>
                      <a:r>
                        <a:rPr lang="en-US" sz="12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&lt; 0.0001</a:t>
                      </a:r>
                      <a:endParaRPr lang="en-US" sz="1200" b="1">
                        <a:solidFill>
                          <a:srgbClr val="43B02A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9CDE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-48%</a:t>
                      </a:r>
                      <a:endParaRPr lang="en-US" sz="1200" b="1" kern="1200">
                        <a:solidFill>
                          <a:srgbClr val="80808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 </a:t>
                      </a:r>
                      <a:r>
                        <a:rPr lang="en-US" sz="12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&lt; 0.0001</a:t>
                      </a:r>
                      <a:endParaRPr lang="en-US" sz="1200" b="1">
                        <a:solidFill>
                          <a:srgbClr val="009CDE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4924AA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-47%</a:t>
                      </a:r>
                      <a:endParaRPr lang="en-US" sz="1200" b="1" kern="1200">
                        <a:solidFill>
                          <a:srgbClr val="80808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 </a:t>
                      </a:r>
                      <a:r>
                        <a:rPr lang="en-US" sz="12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&lt; 0.0001</a:t>
                      </a:r>
                      <a:endParaRPr lang="en-US" sz="1200" b="1">
                        <a:solidFill>
                          <a:srgbClr val="4924AA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142768"/>
                  </a:ext>
                </a:extLst>
              </a:tr>
            </a:tbl>
          </a:graphicData>
        </a:graphic>
      </p:graphicFrame>
      <p:graphicFrame>
        <p:nvGraphicFramePr>
          <p:cNvPr id="26" name="Table 17">
            <a:extLst>
              <a:ext uri="{FF2B5EF4-FFF2-40B4-BE49-F238E27FC236}">
                <a16:creationId xmlns:a16="http://schemas.microsoft.com/office/drawing/2014/main" id="{6B8F746D-6863-980F-6612-E09A873F60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924811"/>
              </p:ext>
            </p:extLst>
          </p:nvPr>
        </p:nvGraphicFramePr>
        <p:xfrm>
          <a:off x="6563308" y="4223969"/>
          <a:ext cx="4224335" cy="110594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44867">
                  <a:extLst>
                    <a:ext uri="{9D8B030D-6E8A-4147-A177-3AD203B41FA5}">
                      <a16:colId xmlns:a16="http://schemas.microsoft.com/office/drawing/2014/main" val="3619371205"/>
                    </a:ext>
                  </a:extLst>
                </a:gridCol>
                <a:gridCol w="844867">
                  <a:extLst>
                    <a:ext uri="{9D8B030D-6E8A-4147-A177-3AD203B41FA5}">
                      <a16:colId xmlns:a16="http://schemas.microsoft.com/office/drawing/2014/main" val="3280777750"/>
                    </a:ext>
                  </a:extLst>
                </a:gridCol>
                <a:gridCol w="844867">
                  <a:extLst>
                    <a:ext uri="{9D8B030D-6E8A-4147-A177-3AD203B41FA5}">
                      <a16:colId xmlns:a16="http://schemas.microsoft.com/office/drawing/2014/main" val="435214820"/>
                    </a:ext>
                  </a:extLst>
                </a:gridCol>
                <a:gridCol w="844867">
                  <a:extLst>
                    <a:ext uri="{9D8B030D-6E8A-4147-A177-3AD203B41FA5}">
                      <a16:colId xmlns:a16="http://schemas.microsoft.com/office/drawing/2014/main" val="201171141"/>
                    </a:ext>
                  </a:extLst>
                </a:gridCol>
                <a:gridCol w="844867">
                  <a:extLst>
                    <a:ext uri="{9D8B030D-6E8A-4147-A177-3AD203B41FA5}">
                      <a16:colId xmlns:a16="http://schemas.microsoft.com/office/drawing/2014/main" val="1070641188"/>
                    </a:ext>
                  </a:extLst>
                </a:gridCol>
              </a:tblGrid>
              <a:tr h="260812">
                <a:tc gridSpan="5"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tx1"/>
                          </a:solidFill>
                          <a:latin typeface="+mn-lt"/>
                        </a:rPr>
                        <a:t>LS Mean*</a:t>
                      </a:r>
                      <a:r>
                        <a:rPr lang="en-US" sz="1200" b="1" baseline="3000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b="1">
                          <a:solidFill>
                            <a:schemeClr val="tx1"/>
                          </a:solidFill>
                          <a:latin typeface="+mn-lt"/>
                        </a:rPr>
                        <a:t>% Change from Baseline at Week 24 &amp; 48</a:t>
                      </a:r>
                    </a:p>
                  </a:txBody>
                  <a:tcPr marL="45720" marR="45720" marT="18288" marB="18288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2546202"/>
                  </a:ext>
                </a:extLst>
              </a:tr>
              <a:tr h="422565"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+mn-lt"/>
                        </a:rPr>
                        <a:t>Week 24</a:t>
                      </a:r>
                      <a:endParaRPr sz="1200" b="1"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80808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-17%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-66%</a:t>
                      </a:r>
                      <a:endParaRPr lang="en-US" sz="1200" b="1" kern="1200">
                        <a:solidFill>
                          <a:schemeClr val="accent4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 </a:t>
                      </a:r>
                      <a:r>
                        <a:rPr lang="en-US" sz="12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&lt; 0.0001</a:t>
                      </a:r>
                      <a:endParaRPr lang="en-US" sz="1200" b="1">
                        <a:solidFill>
                          <a:srgbClr val="43B02A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9CDE"/>
                          </a:solidFill>
                          <a:effectLst/>
                          <a:latin typeface="+mn-lt"/>
                        </a:rPr>
                        <a:t>-70%</a:t>
                      </a:r>
                      <a:endParaRPr lang="en-US" sz="1200" b="1" kern="1200">
                        <a:solidFill>
                          <a:srgbClr val="80808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 </a:t>
                      </a:r>
                      <a:r>
                        <a:rPr lang="en-US" sz="12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&lt; 0.0001</a:t>
                      </a:r>
                      <a:endParaRPr lang="en-US" sz="1200" b="1">
                        <a:solidFill>
                          <a:srgbClr val="009CDE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4924AA"/>
                          </a:solidFill>
                          <a:effectLst/>
                          <a:latin typeface="+mn-lt"/>
                        </a:rPr>
                        <a:t>-74%</a:t>
                      </a:r>
                      <a:endParaRPr lang="en-US" sz="1200" b="1" kern="1200">
                        <a:solidFill>
                          <a:srgbClr val="80808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 </a:t>
                      </a:r>
                      <a:r>
                        <a:rPr lang="en-US" sz="12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&lt; 0.0001</a:t>
                      </a:r>
                      <a:endParaRPr lang="en-US" sz="1200" b="1">
                        <a:solidFill>
                          <a:srgbClr val="4924AA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309522"/>
                  </a:ext>
                </a:extLst>
              </a:tr>
              <a:tr h="422565">
                <a:tc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+mn-lt"/>
                        </a:rPr>
                        <a:t>Week 48</a:t>
                      </a:r>
                      <a:endParaRPr lang="en-US" sz="1200" b="1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80808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-7%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accent4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-31%</a:t>
                      </a:r>
                      <a:endParaRPr lang="en-US" sz="1200" b="1" kern="1200">
                        <a:solidFill>
                          <a:schemeClr val="accent4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 </a:t>
                      </a:r>
                      <a:r>
                        <a:rPr lang="en-US" sz="12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&lt; 0.05</a:t>
                      </a:r>
                      <a:endParaRPr lang="en-US" sz="1200" b="1">
                        <a:solidFill>
                          <a:srgbClr val="43B02A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9CDE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-58%</a:t>
                      </a:r>
                      <a:endParaRPr lang="en-US" sz="1200" b="1" kern="1200">
                        <a:solidFill>
                          <a:srgbClr val="80808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 </a:t>
                      </a:r>
                      <a:r>
                        <a:rPr lang="en-US" sz="12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&lt; 0.0001</a:t>
                      </a:r>
                      <a:endParaRPr lang="en-US" sz="1200" b="1">
                        <a:solidFill>
                          <a:srgbClr val="009CDE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4924AA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-53%</a:t>
                      </a:r>
                      <a:endParaRPr lang="en-US" sz="1200" b="1" kern="1200">
                        <a:solidFill>
                          <a:srgbClr val="80808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 </a:t>
                      </a:r>
                      <a:r>
                        <a:rPr lang="en-US" sz="12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&lt; 0.0001</a:t>
                      </a:r>
                      <a:endParaRPr lang="en-US" sz="1200" b="1">
                        <a:solidFill>
                          <a:srgbClr val="4924AA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142768"/>
                  </a:ext>
                </a:extLst>
              </a:tr>
            </a:tbl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595C2DC-6C02-ABE7-7702-87D7446DB759}"/>
              </a:ext>
            </a:extLst>
          </p:cNvPr>
          <p:cNvSpPr/>
          <p:nvPr/>
        </p:nvSpPr>
        <p:spPr>
          <a:xfrm>
            <a:off x="8548629" y="1175642"/>
            <a:ext cx="3163994" cy="850538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srgbClr val="FFFFFF"/>
                </a:solidFill>
                <a:cs typeface="Helvetica" panose="020B0604020202020204" pitchFamily="34" charset="0"/>
              </a:rPr>
              <a:t>~70% Decrease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26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49A673-83EB-4D67-D3ED-814355D2C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69C23-ED81-388B-EFE5-208ADC3CD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080"/>
            <a:ext cx="10515600" cy="1105949"/>
          </a:xfrm>
        </p:spPr>
        <p:txBody>
          <a:bodyPr anchor="t">
            <a:normAutofit fontScale="90000"/>
          </a:bodyPr>
          <a:lstStyle/>
          <a:p>
            <a:r>
              <a:rPr lang="en-US" err="1"/>
              <a:t>Plozasiran</a:t>
            </a:r>
            <a:r>
              <a:rPr lang="en-US"/>
              <a:t> Demonstrates Significant Decreases in APOC3 and Contributes to Restoration of Triglyceride Homeostasis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35B05E-44CB-9AA2-8468-D0E77B3CBA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10515600" cy="365125"/>
          </a:xfrm>
        </p:spPr>
        <p:txBody>
          <a:bodyPr/>
          <a:lstStyle/>
          <a:p>
            <a:r>
              <a:rPr lang="en-US" err="1"/>
              <a:t>aAnalysis</a:t>
            </a:r>
            <a:r>
              <a:rPr lang="en-US"/>
              <a:t> that removed n=2 participants with baseline values of BLOQ (ad hoc). *Statistical significance was determined using Mixed Model Repeat Measures (MMRM) analysis. Nadir achieved at 16 weeks where Placebo corrected LSM of 77% difference achieved, </a:t>
            </a:r>
            <a:r>
              <a:rPr lang="en-US" err="1"/>
              <a:t>ie</a:t>
            </a:r>
            <a:r>
              <a:rPr lang="en-US"/>
              <a:t>, 135 mg/dL from 942 mean baseline.</a:t>
            </a:r>
          </a:p>
          <a:p>
            <a:r>
              <a:rPr lang="en-US"/>
              <a:t>Gaudet D, et al. </a:t>
            </a:r>
            <a:r>
              <a:rPr lang="en-US" i="1"/>
              <a:t>JAMA</a:t>
            </a:r>
            <a:r>
              <a:rPr lang="en-US"/>
              <a:t> </a:t>
            </a:r>
            <a:r>
              <a:rPr lang="en-US" i="1" err="1"/>
              <a:t>Cardiol</a:t>
            </a:r>
            <a:r>
              <a:rPr lang="en-US"/>
              <a:t>. Published online April 7, 2024. doi:10.1001/jamacardio.2024.0959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2D5318B-5210-A961-4B57-35ED487EE4B4}"/>
              </a:ext>
            </a:extLst>
          </p:cNvPr>
          <p:cNvSpPr txBox="1"/>
          <p:nvPr/>
        </p:nvSpPr>
        <p:spPr>
          <a:xfrm>
            <a:off x="778532" y="1684705"/>
            <a:ext cx="10634933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 err="1"/>
              <a:t>Plozasiran</a:t>
            </a:r>
            <a:r>
              <a:rPr lang="en-US" sz="2000" dirty="0"/>
              <a:t> decreases LS mean serum APOC3, TGs, and remnant cholesterol while increasing HDL-C at 24 weeks (persisting at 48 weeks) for all dose levels: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At 24 weeks over 90% of subjects treated with </a:t>
            </a:r>
            <a:r>
              <a:rPr lang="en-US" sz="2000" dirty="0" err="1"/>
              <a:t>plozasiran</a:t>
            </a:r>
            <a:r>
              <a:rPr lang="en-US" sz="2000" dirty="0"/>
              <a:t> achieved TGs &lt; 500 mg/dL and below the risk threshold for acute pancreatitis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Half of subjects reached values below 150 mg/dL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 err="1"/>
              <a:t>Plozasiran</a:t>
            </a:r>
            <a:r>
              <a:rPr lang="en-US" sz="2000" dirty="0"/>
              <a:t> has a favorable safety profile at 48 weeks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These data support further development of </a:t>
            </a:r>
            <a:r>
              <a:rPr lang="en-US" sz="2000" dirty="0" err="1"/>
              <a:t>plozasiran</a:t>
            </a:r>
            <a:r>
              <a:rPr lang="en-US" sz="2000" dirty="0"/>
              <a:t> in planned phase 3 programs for the treatment of chylomicronemia and SHTG 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Based on these results, RNAi-mediated silencing of hepatic APOC3 expression via </a:t>
            </a:r>
            <a:r>
              <a:rPr lang="en-US" sz="2000" dirty="0" err="1"/>
              <a:t>plozasiran</a:t>
            </a:r>
            <a:r>
              <a:rPr lang="en-US" sz="2000" dirty="0"/>
              <a:t> is a promising potential treatment for subjects with SHTG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6506977-5C9C-F69D-F075-B3637746DF88}"/>
              </a:ext>
            </a:extLst>
          </p:cNvPr>
          <p:cNvSpPr txBox="1"/>
          <p:nvPr/>
        </p:nvSpPr>
        <p:spPr>
          <a:xfrm>
            <a:off x="5426446" y="2372238"/>
            <a:ext cx="5717803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lvl="1" indent="-285750">
              <a:spcBef>
                <a:spcPts val="0"/>
              </a:spcBef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en-US" sz="2000">
                <a:cs typeface="Arial"/>
              </a:rPr>
              <a:t>Remnant cholesterol     to -62%, (-45%)</a:t>
            </a:r>
          </a:p>
          <a:p>
            <a:pPr marL="285750" lvl="1" indent="-285750">
              <a:spcBef>
                <a:spcPts val="0"/>
              </a:spcBef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en-US" sz="2000">
                <a:cs typeface="Arial"/>
              </a:rPr>
              <a:t>HDL-C    up to +68%, (+38%)</a:t>
            </a:r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id="{C4797DA2-20CC-A3ED-8D14-747840CECE09}"/>
              </a:ext>
            </a:extLst>
          </p:cNvPr>
          <p:cNvSpPr/>
          <p:nvPr/>
        </p:nvSpPr>
        <p:spPr>
          <a:xfrm>
            <a:off x="8206533" y="2449223"/>
            <a:ext cx="163902" cy="22428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Down 32">
            <a:extLst>
              <a:ext uri="{FF2B5EF4-FFF2-40B4-BE49-F238E27FC236}">
                <a16:creationId xmlns:a16="http://schemas.microsoft.com/office/drawing/2014/main" id="{25359985-F1C1-9E5B-6907-42391DF14C16}"/>
              </a:ext>
            </a:extLst>
          </p:cNvPr>
          <p:cNvSpPr/>
          <p:nvPr/>
        </p:nvSpPr>
        <p:spPr>
          <a:xfrm>
            <a:off x="2002031" y="2812301"/>
            <a:ext cx="163902" cy="22428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row: Down 33">
            <a:extLst>
              <a:ext uri="{FF2B5EF4-FFF2-40B4-BE49-F238E27FC236}">
                <a16:creationId xmlns:a16="http://schemas.microsoft.com/office/drawing/2014/main" id="{4586E01C-54E9-B293-CB63-850722B13CD5}"/>
              </a:ext>
            </a:extLst>
          </p:cNvPr>
          <p:cNvSpPr/>
          <p:nvPr/>
        </p:nvSpPr>
        <p:spPr>
          <a:xfrm rot="10800000">
            <a:off x="6644542" y="2756728"/>
            <a:ext cx="163902" cy="22428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row: Down 34">
            <a:extLst>
              <a:ext uri="{FF2B5EF4-FFF2-40B4-BE49-F238E27FC236}">
                <a16:creationId xmlns:a16="http://schemas.microsoft.com/office/drawing/2014/main" id="{EEC45970-8154-8627-3095-0EFE121E84E4}"/>
              </a:ext>
            </a:extLst>
          </p:cNvPr>
          <p:cNvSpPr/>
          <p:nvPr/>
        </p:nvSpPr>
        <p:spPr>
          <a:xfrm>
            <a:off x="2570681" y="2486102"/>
            <a:ext cx="163902" cy="22428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DFAFA93-6351-CAA9-2ED7-47636CE257A2}"/>
              </a:ext>
            </a:extLst>
          </p:cNvPr>
          <p:cNvSpPr txBox="1"/>
          <p:nvPr/>
        </p:nvSpPr>
        <p:spPr>
          <a:xfrm>
            <a:off x="1249367" y="2398303"/>
            <a:ext cx="451115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lvl="1" indent="-285750">
              <a:spcBef>
                <a:spcPts val="0"/>
              </a:spcBef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en-US" sz="2000"/>
              <a:t>APOC3     to -78%, (-48%)</a:t>
            </a:r>
          </a:p>
          <a:p>
            <a:pPr marL="285750" lvl="1" indent="-285750"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en-US" sz="2000"/>
              <a:t>TG    to -74%, (-58%)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1CCFF2-B41C-9B52-8D39-00624FB8917A}"/>
              </a:ext>
            </a:extLst>
          </p:cNvPr>
          <p:cNvSpPr txBox="1"/>
          <p:nvPr/>
        </p:nvSpPr>
        <p:spPr>
          <a:xfrm>
            <a:off x="783772" y="3228029"/>
            <a:ext cx="10625116" cy="653458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1872500"/>
      </p:ext>
    </p:extLst>
  </p:cSld>
  <p:clrMapOvr>
    <a:masterClrMapping/>
  </p:clrMapOvr>
</p:sld>
</file>

<file path=ppt/theme/theme1.xml><?xml version="1.0" encoding="utf-8"?>
<a:theme xmlns:a="http://schemas.openxmlformats.org/drawingml/2006/main" name="DHOTG23">
  <a:themeElements>
    <a:clrScheme name="DHOTG -OFFICIAL-FINAL">
      <a:dk1>
        <a:srgbClr val="000000"/>
      </a:dk1>
      <a:lt1>
        <a:sysClr val="window" lastClr="FFFFFF"/>
      </a:lt1>
      <a:dk2>
        <a:srgbClr val="373648"/>
      </a:dk2>
      <a:lt2>
        <a:srgbClr val="F3F3F3"/>
      </a:lt2>
      <a:accent1>
        <a:srgbClr val="00539B"/>
      </a:accent1>
      <a:accent2>
        <a:srgbClr val="001A57"/>
      </a:accent2>
      <a:accent3>
        <a:srgbClr val="0736A4"/>
      </a:accent3>
      <a:accent4>
        <a:srgbClr val="005587"/>
      </a:accent4>
      <a:accent5>
        <a:srgbClr val="0577B1"/>
      </a:accent5>
      <a:accent6>
        <a:srgbClr val="339898"/>
      </a:accent6>
      <a:hlink>
        <a:srgbClr val="00539B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3" id="{4F8807A5-9D20-CA40-B22D-639EC824FF87}" vid="{0FB61829-1EC4-F14C-8657-B4A34D8BFB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95586756212B47840914FA42A7DFF7" ma:contentTypeVersion="10" ma:contentTypeDescription="Create a new document." ma:contentTypeScope="" ma:versionID="0677e42cbb7839a32b402a059841ec3f">
  <xsd:schema xmlns:xsd="http://www.w3.org/2001/XMLSchema" xmlns:xs="http://www.w3.org/2001/XMLSchema" xmlns:p="http://schemas.microsoft.com/office/2006/metadata/properties" xmlns:ns2="08a7e203-25bb-4df2-907b-c109ba9c4447" xmlns:ns3="980b2c3f-f7ab-431e-83c5-2586860ecf01" targetNamespace="http://schemas.microsoft.com/office/2006/metadata/properties" ma:root="true" ma:fieldsID="96ebed7a2a8bea515107fb5564f7cd90" ns2:_="" ns3:_="">
    <xsd:import namespace="08a7e203-25bb-4df2-907b-c109ba9c4447"/>
    <xsd:import namespace="980b2c3f-f7ab-431e-83c5-2586860ecf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a7e203-25bb-4df2-907b-c109ba9c44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0b2c3f-f7ab-431e-83c5-2586860ecf01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B407559-A7B7-47B6-942F-BA942C77EB49}">
  <ds:schemaRefs>
    <ds:schemaRef ds:uri="08a7e203-25bb-4df2-907b-c109ba9c4447"/>
    <ds:schemaRef ds:uri="980b2c3f-f7ab-431e-83c5-2586860ecf0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6E407A7-98C0-441F-89F5-990F1A49A711}">
  <ds:schemaRefs>
    <ds:schemaRef ds:uri="http://schemas.microsoft.com/office/2006/metadata/properties"/>
    <ds:schemaRef ds:uri="980b2c3f-f7ab-431e-83c5-2586860ecf01"/>
    <ds:schemaRef ds:uri="http://purl.org/dc/terms/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08a7e203-25bb-4df2-907b-c109ba9c4447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FC5359B-EB2E-426C-B291-10EE47433AF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Theme3</Template>
  <TotalTime>0</TotalTime>
  <Words>1364</Words>
  <Application>Microsoft Office PowerPoint</Application>
  <PresentationFormat>Widescreen</PresentationFormat>
  <Paragraphs>228</Paragraphs>
  <Slides>6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Arial Narrow</vt:lpstr>
      <vt:lpstr>Calibri</vt:lpstr>
      <vt:lpstr>Helvetica</vt:lpstr>
      <vt:lpstr>Wingdings</vt:lpstr>
      <vt:lpstr>DHOTG23</vt:lpstr>
      <vt:lpstr>Prism 10</vt:lpstr>
      <vt:lpstr>ACC.24 Integrating Complex Data Into Clinical Practice  SHASTA-2 Final Study Results </vt:lpstr>
      <vt:lpstr>Key Features of Plozasiran RNAi Modality to Target APOC3, a Key Mediator of TG and Atherogenic Lipoproteins   </vt:lpstr>
      <vt:lpstr>SHASTA-2: A Double-Blind, Phase 2b, Placebo-Controlled, Dose-Ranging Study of Plozasiran in Subjects With SHTG</vt:lpstr>
      <vt:lpstr>Baseline Characteristics</vt:lpstr>
      <vt:lpstr>Plozasiran Demonstrates Significant Decreases in APOC3 and Contributes to Restoration of Triglyceride Homeostasis</vt:lpstr>
      <vt:lpstr>Plozasiran Demonstrates Significant Decreases in APOC3 and Contributes to Restoration of Triglyceride Homeostasis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Moriah Dietman</dc:creator>
  <cp:lastModifiedBy>Miranda Rafferty</cp:lastModifiedBy>
  <cp:revision>8</cp:revision>
  <dcterms:created xsi:type="dcterms:W3CDTF">2017-09-06T16:07:56Z</dcterms:created>
  <dcterms:modified xsi:type="dcterms:W3CDTF">2024-04-30T14:24:41Z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0x01010400C889685F3003C64BBF14D7849D3A3CC0</vt:lpwstr>
  </property>
  <property fmtid="{D5CDD505-2E9C-101B-9397-08002B2CF9AE}" pid="3" name="Brand Name">
    <vt:lpwstr>TotalCME</vt:lpwstr>
  </property>
  <property fmtid="{D5CDD505-2E9C-101B-9397-08002B2CF9AE}" pid="4" name="Client Name">
    <vt:lpwstr>ArrowHead, Janssen Scientific Affairs, LLC</vt:lpwstr>
  </property>
  <property fmtid="{D5CDD505-2E9C-101B-9397-08002B2CF9AE}" pid="5" name="Opportunity Number ">
    <vt:lpwstr>015072_014913</vt:lpwstr>
  </property>
  <property fmtid="{D5CDD505-2E9C-101B-9397-08002B2CF9AE}" pid="6" name="h17b8e17546742428aecc4bb79eff81d0">
    <vt:lpwstr>Cardiology|e9d21b1e-a4e5-4ea0-a158-4f8711877b05</vt:lpwstr>
  </property>
  <property fmtid="{D5CDD505-2E9C-101B-9397-08002B2CF9AE}" pid="7" name="jb4291d51d504da0b34e0839496c27550">
    <vt:lpwstr>TotalCME|c15e2972-8fde-4041-8c89-408610ae5290</vt:lpwstr>
  </property>
  <property fmtid="{D5CDD505-2E9C-101B-9397-08002B2CF9AE}" pid="8" name="DocumentSetDescription">
    <vt:lpwstr/>
  </property>
  <property fmtid="{D5CDD505-2E9C-101B-9397-08002B2CF9AE}" pid="9" name="Opportunity Number">
    <vt:lpwstr>015072/014913</vt:lpwstr>
  </property>
  <property fmtid="{D5CDD505-2E9C-101B-9397-08002B2CF9AE}" pid="10" name="abf3b563650f4febb83e81f8ea956346">
    <vt:lpwstr/>
  </property>
  <property fmtid="{D5CDD505-2E9C-101B-9397-08002B2CF9AE}" pid="11" name="Project_x0020_Lead">
    <vt:lpwstr/>
  </property>
  <property fmtid="{D5CDD505-2E9C-101B-9397-08002B2CF9AE}" pid="12" name="Project Lead">
    <vt:lpwstr/>
  </property>
  <property fmtid="{D5CDD505-2E9C-101B-9397-08002B2CF9AE}" pid="13" name="Product Type">
    <vt:lpwstr/>
  </property>
  <property fmtid="{D5CDD505-2E9C-101B-9397-08002B2CF9AE}" pid="14" name="m2ce0a529c0c4170ae055dea480a0d9d">
    <vt:lpwstr/>
  </property>
  <property fmtid="{D5CDD505-2E9C-101B-9397-08002B2CF9AE}" pid="15" name="MediaServiceImageTags">
    <vt:lpwstr/>
  </property>
  <property fmtid="{D5CDD505-2E9C-101B-9397-08002B2CF9AE}" pid="16" name="Initiative_x0020_Lead">
    <vt:lpwstr/>
  </property>
  <property fmtid="{D5CDD505-2E9C-101B-9397-08002B2CF9AE}" pid="17" name="Product_x0020_Type">
    <vt:lpwstr/>
  </property>
  <property fmtid="{D5CDD505-2E9C-101B-9397-08002B2CF9AE}" pid="18" name="Supporter Name">
    <vt:lpwstr/>
  </property>
  <property fmtid="{D5CDD505-2E9C-101B-9397-08002B2CF9AE}" pid="19" name="o4e0cc1c61e94069b6a8551b22c742a1">
    <vt:lpwstr/>
  </property>
  <property fmtid="{D5CDD505-2E9C-101B-9397-08002B2CF9AE}" pid="20" name="Scientific Affairs">
    <vt:lpwstr/>
  </property>
  <property fmtid="{D5CDD505-2E9C-101B-9397-08002B2CF9AE}" pid="21" name="Scientific_x0020_Affairs">
    <vt:lpwstr/>
  </property>
  <property fmtid="{D5CDD505-2E9C-101B-9397-08002B2CF9AE}" pid="22" name="Supporter_x0020_Name">
    <vt:lpwstr/>
  </property>
  <property fmtid="{D5CDD505-2E9C-101B-9397-08002B2CF9AE}" pid="23" name="j7bff3f86c6e47f9ae99a2d10c8c7749">
    <vt:lpwstr/>
  </property>
  <property fmtid="{D5CDD505-2E9C-101B-9397-08002B2CF9AE}" pid="24" name="Producer">
    <vt:lpwstr/>
  </property>
  <property fmtid="{D5CDD505-2E9C-101B-9397-08002B2CF9AE}" pid="25" name="aa680e92a1d245a0a6b58205b432afd7">
    <vt:lpwstr/>
  </property>
  <property fmtid="{D5CDD505-2E9C-101B-9397-08002B2CF9AE}" pid="26" name="lcf76f155ced4ddcb4097134ff3c332f">
    <vt:lpwstr/>
  </property>
  <property fmtid="{D5CDD505-2E9C-101B-9397-08002B2CF9AE}" pid="27" name="aec9593b9aef438a83de6b1b34161499">
    <vt:lpwstr/>
  </property>
  <property fmtid="{D5CDD505-2E9C-101B-9397-08002B2CF9AE}" pid="28" name="TaxCatchAll">
    <vt:lpwstr>22;#Cardiology|e9d21b1e-a4e5-4ea0-a158-4f8711877b05;#79;#TotalCME|c15e2972-8fde-4041-8c89-408610ae5290</vt:lpwstr>
  </property>
  <property fmtid="{D5CDD505-2E9C-101B-9397-08002B2CF9AE}" pid="29" name="Project_x0020_Item">
    <vt:lpwstr/>
  </property>
  <property fmtid="{D5CDD505-2E9C-101B-9397-08002B2CF9AE}" pid="30" name="Project Item">
    <vt:lpwstr/>
  </property>
  <property fmtid="{D5CDD505-2E9C-101B-9397-08002B2CF9AE}" pid="31" name="Initiative Lead">
    <vt:lpwstr/>
  </property>
  <property fmtid="{D5CDD505-2E9C-101B-9397-08002B2CF9AE}" pid="32" name="k7f9d3a4703b40dd85626795c271c875">
    <vt:lpwstr/>
  </property>
  <property fmtid="{D5CDD505-2E9C-101B-9397-08002B2CF9AE}" pid="33" name="_docset_NoMedatataSyncRequired">
    <vt:lpwstr>False</vt:lpwstr>
  </property>
  <property fmtid="{D5CDD505-2E9C-101B-9397-08002B2CF9AE}" pid="34" name="USH Subsidiary">
    <vt:lpwstr>79</vt:lpwstr>
  </property>
  <property fmtid="{D5CDD505-2E9C-101B-9397-08002B2CF9AE}" pid="35" name="Therapeutic Area">
    <vt:lpwstr>22</vt:lpwstr>
  </property>
</Properties>
</file>